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idact Gothic" panose="020B0604020202020204" charset="0"/>
      <p:regular r:id="rId24"/>
    </p:embeddedFont>
    <p:embeddedFont>
      <p:font typeface="Gill Sans" panose="020B0604020202020204" charset="0"/>
      <p:regular r:id="rId25"/>
      <p:bold r:id="rId26"/>
    </p:embeddedFont>
    <p:embeddedFont>
      <p:font typeface="Lato Light" panose="020B060402020202020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Poppins Light" panose="020B0604020202020204" charset="0"/>
      <p:regular r:id="rId35"/>
      <p:bold r:id="rId36"/>
      <p:italic r:id="rId37"/>
      <p:boldItalic r:id="rId38"/>
    </p:embeddedFont>
    <p:embeddedFont>
      <p:font typeface="Poppins Thin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067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pos="5067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f60cfe1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gaf60cfe1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f60cfe1a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gaf60cfe1a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055fcb5a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94" name="Google Shape;494;gb055fcb5a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a833301a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5" name="Google Shape;545;ga833301a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f60cfe1a2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8" name="Google Shape;588;gaf60cfe1a2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a83cd33b0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3" name="Google Shape;653;ga83cd33b0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83cd33b09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3" name="Google Shape;673;ga83cd33b09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af60cfe1a2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af60cfe1a2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f60cfe1a2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af60cfe1a2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83cd33b09_1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a83cd33b09_1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83cd33b09_1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a83cd33b09_1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833301a6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7" name="Google Shape;327;ga833301a6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f60cfe1a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85" name="Google Shape;385;gaf60cfe1a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f60cfe1a2_0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gaf60cfe1a2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833301a6c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833301a6c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f60cfe1a2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af60cfe1a2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1230838" y="2571750"/>
            <a:ext cx="3250800" cy="18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>
            <a:spLocks noGrp="1"/>
          </p:cNvSpPr>
          <p:nvPr>
            <p:ph type="pic" idx="2"/>
          </p:nvPr>
        </p:nvSpPr>
        <p:spPr>
          <a:xfrm>
            <a:off x="5481916" y="480060"/>
            <a:ext cx="14034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-1" y="2985942"/>
            <a:ext cx="9144000" cy="2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pic" idx="3"/>
          </p:nvPr>
        </p:nvSpPr>
        <p:spPr>
          <a:xfrm>
            <a:off x="6227449" y="2789455"/>
            <a:ext cx="1583100" cy="15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>
            <a:spLocks noGrp="1"/>
          </p:cNvSpPr>
          <p:nvPr>
            <p:ph type="pic" idx="2"/>
          </p:nvPr>
        </p:nvSpPr>
        <p:spPr>
          <a:xfrm>
            <a:off x="415636" y="1597385"/>
            <a:ext cx="8312700" cy="1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3943149" y="1518676"/>
            <a:ext cx="1605000" cy="28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>
            <a:spLocks noGrp="1"/>
          </p:cNvSpPr>
          <p:nvPr>
            <p:ph type="pic" idx="3"/>
          </p:nvPr>
        </p:nvSpPr>
        <p:spPr>
          <a:xfrm>
            <a:off x="2343592" y="1518676"/>
            <a:ext cx="1605000" cy="28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>
            <a:spLocks noGrp="1"/>
          </p:cNvSpPr>
          <p:nvPr>
            <p:ph type="pic" idx="4"/>
          </p:nvPr>
        </p:nvSpPr>
        <p:spPr>
          <a:xfrm>
            <a:off x="737158" y="1518676"/>
            <a:ext cx="1605000" cy="28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Only">
  <p:cSld name="8_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>
            <a:spLocks noGrp="1"/>
          </p:cNvSpPr>
          <p:nvPr>
            <p:ph type="pic" idx="2"/>
          </p:nvPr>
        </p:nvSpPr>
        <p:spPr>
          <a:xfrm>
            <a:off x="2489084" y="1625932"/>
            <a:ext cx="2520000" cy="18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>
            <a:spLocks noGrp="1"/>
          </p:cNvSpPr>
          <p:nvPr>
            <p:ph type="pic" idx="3"/>
          </p:nvPr>
        </p:nvSpPr>
        <p:spPr>
          <a:xfrm>
            <a:off x="1" y="1625932"/>
            <a:ext cx="2488500" cy="18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Only">
  <p:cSld name="9_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4608094" y="678647"/>
            <a:ext cx="4078800" cy="20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pic" idx="3"/>
          </p:nvPr>
        </p:nvSpPr>
        <p:spPr>
          <a:xfrm>
            <a:off x="457199" y="2968458"/>
            <a:ext cx="41508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Only">
  <p:cSld name="10_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3707656" y="1233165"/>
            <a:ext cx="5048700" cy="3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Only">
  <p:cSld name="11_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>
            <a:spLocks noGrp="1"/>
          </p:cNvSpPr>
          <p:nvPr>
            <p:ph type="pic" idx="2"/>
          </p:nvPr>
        </p:nvSpPr>
        <p:spPr>
          <a:xfrm>
            <a:off x="457738" y="190500"/>
            <a:ext cx="3802200" cy="4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4260117" y="620138"/>
            <a:ext cx="4255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Only">
  <p:cSld name="12_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>
            <a:spLocks noGrp="1"/>
          </p:cNvSpPr>
          <p:nvPr>
            <p:ph type="pic" idx="2"/>
          </p:nvPr>
        </p:nvSpPr>
        <p:spPr>
          <a:xfrm>
            <a:off x="7179386" y="4167604"/>
            <a:ext cx="15489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>
            <a:spLocks noGrp="1"/>
          </p:cNvSpPr>
          <p:nvPr>
            <p:ph type="pic" idx="3"/>
          </p:nvPr>
        </p:nvSpPr>
        <p:spPr>
          <a:xfrm>
            <a:off x="5488165" y="3625798"/>
            <a:ext cx="15489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>
            <a:spLocks noGrp="1"/>
          </p:cNvSpPr>
          <p:nvPr>
            <p:ph type="pic" idx="4"/>
          </p:nvPr>
        </p:nvSpPr>
        <p:spPr>
          <a:xfrm>
            <a:off x="3797698" y="3029813"/>
            <a:ext cx="1548900" cy="19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>
            <a:spLocks noGrp="1"/>
          </p:cNvSpPr>
          <p:nvPr>
            <p:ph type="pic" idx="5"/>
          </p:nvPr>
        </p:nvSpPr>
        <p:spPr>
          <a:xfrm>
            <a:off x="2106667" y="3625798"/>
            <a:ext cx="15489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>
            <a:spLocks noGrp="1"/>
          </p:cNvSpPr>
          <p:nvPr>
            <p:ph type="pic" idx="6"/>
          </p:nvPr>
        </p:nvSpPr>
        <p:spPr>
          <a:xfrm>
            <a:off x="415635" y="4167604"/>
            <a:ext cx="15489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Only">
  <p:cSld name="13_Title 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3481754" y="1"/>
            <a:ext cx="5544300" cy="50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Only">
  <p:cSld name="14_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>
            <a:spLocks noGrp="1"/>
          </p:cNvSpPr>
          <p:nvPr>
            <p:ph type="pic" idx="2"/>
          </p:nvPr>
        </p:nvSpPr>
        <p:spPr>
          <a:xfrm>
            <a:off x="5781554" y="1988950"/>
            <a:ext cx="3362400" cy="2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>
            <a:spLocks noGrp="1"/>
          </p:cNvSpPr>
          <p:nvPr>
            <p:ph type="pic" idx="3"/>
          </p:nvPr>
        </p:nvSpPr>
        <p:spPr>
          <a:xfrm>
            <a:off x="5781554" y="871"/>
            <a:ext cx="3362400" cy="19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>
            <a:spLocks noGrp="1"/>
          </p:cNvSpPr>
          <p:nvPr>
            <p:ph type="pic" idx="4"/>
          </p:nvPr>
        </p:nvSpPr>
        <p:spPr>
          <a:xfrm>
            <a:off x="1" y="0"/>
            <a:ext cx="3018300" cy="4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Only">
  <p:cSld name="15_Title 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/>
          <p:nvPr/>
        </p:nvSpPr>
        <p:spPr>
          <a:xfrm>
            <a:off x="-36" y="-2876"/>
            <a:ext cx="9144074" cy="4978223"/>
          </a:xfrm>
          <a:custGeom>
            <a:avLst/>
            <a:gdLst/>
            <a:ahLst/>
            <a:cxnLst/>
            <a:rect l="l" t="t" r="r" b="b"/>
            <a:pathLst>
              <a:path w="12192098" h="6637631" extrusionOk="0">
                <a:moveTo>
                  <a:pt x="4064051" y="2214250"/>
                </a:moveTo>
                <a:lnTo>
                  <a:pt x="4064051" y="4423381"/>
                </a:lnTo>
                <a:lnTo>
                  <a:pt x="6093530" y="4423381"/>
                </a:lnTo>
                <a:lnTo>
                  <a:pt x="6093530" y="2214250"/>
                </a:lnTo>
                <a:close/>
                <a:moveTo>
                  <a:pt x="4062146" y="1"/>
                </a:moveTo>
                <a:lnTo>
                  <a:pt x="6094813" y="1"/>
                </a:lnTo>
                <a:lnTo>
                  <a:pt x="6094813" y="2213685"/>
                </a:lnTo>
                <a:lnTo>
                  <a:pt x="8126197" y="2213685"/>
                </a:lnTo>
                <a:lnTo>
                  <a:pt x="8126197" y="4427935"/>
                </a:lnTo>
                <a:lnTo>
                  <a:pt x="6094813" y="4427935"/>
                </a:lnTo>
                <a:lnTo>
                  <a:pt x="6094813" y="6637631"/>
                </a:lnTo>
                <a:lnTo>
                  <a:pt x="4062146" y="6637631"/>
                </a:lnTo>
                <a:lnTo>
                  <a:pt x="4062146" y="4427935"/>
                </a:lnTo>
                <a:lnTo>
                  <a:pt x="2032668" y="4427935"/>
                </a:lnTo>
                <a:lnTo>
                  <a:pt x="2032668" y="6637631"/>
                </a:lnTo>
                <a:lnTo>
                  <a:pt x="0" y="6637631"/>
                </a:lnTo>
                <a:lnTo>
                  <a:pt x="0" y="4423381"/>
                </a:lnTo>
                <a:lnTo>
                  <a:pt x="2031384" y="4423381"/>
                </a:lnTo>
                <a:lnTo>
                  <a:pt x="2031384" y="2214250"/>
                </a:lnTo>
                <a:lnTo>
                  <a:pt x="0" y="2214250"/>
                </a:lnTo>
                <a:lnTo>
                  <a:pt x="0" y="1"/>
                </a:lnTo>
                <a:lnTo>
                  <a:pt x="2032668" y="1"/>
                </a:lnTo>
                <a:lnTo>
                  <a:pt x="2032668" y="2213685"/>
                </a:lnTo>
                <a:lnTo>
                  <a:pt x="4062146" y="2213685"/>
                </a:lnTo>
                <a:close/>
                <a:moveTo>
                  <a:pt x="8128046" y="0"/>
                </a:moveTo>
                <a:lnTo>
                  <a:pt x="10160714" y="0"/>
                </a:lnTo>
                <a:lnTo>
                  <a:pt x="10160714" y="2213685"/>
                </a:lnTo>
                <a:lnTo>
                  <a:pt x="12192098" y="2213685"/>
                </a:lnTo>
                <a:lnTo>
                  <a:pt x="12192098" y="4427935"/>
                </a:lnTo>
                <a:lnTo>
                  <a:pt x="10160714" y="4427935"/>
                </a:lnTo>
                <a:lnTo>
                  <a:pt x="10160714" y="6637631"/>
                </a:lnTo>
                <a:lnTo>
                  <a:pt x="8128046" y="6637631"/>
                </a:lnTo>
                <a:lnTo>
                  <a:pt x="8128046" y="4423381"/>
                </a:lnTo>
                <a:lnTo>
                  <a:pt x="10159430" y="4423381"/>
                </a:lnTo>
                <a:lnTo>
                  <a:pt x="10159430" y="2214250"/>
                </a:lnTo>
                <a:lnTo>
                  <a:pt x="8128046" y="22142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9"/>
          <p:cNvSpPr>
            <a:spLocks noGrp="1"/>
          </p:cNvSpPr>
          <p:nvPr>
            <p:ph type="pic" idx="2"/>
          </p:nvPr>
        </p:nvSpPr>
        <p:spPr>
          <a:xfrm>
            <a:off x="-36" y="-2875"/>
            <a:ext cx="9144000" cy="4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Only">
  <p:cSld name="16_Title 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>
            <a:spLocks noGrp="1"/>
          </p:cNvSpPr>
          <p:nvPr>
            <p:ph type="pic" idx="2"/>
          </p:nvPr>
        </p:nvSpPr>
        <p:spPr>
          <a:xfrm>
            <a:off x="6770445" y="1664302"/>
            <a:ext cx="10719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>
            <a:spLocks noGrp="1"/>
          </p:cNvSpPr>
          <p:nvPr>
            <p:ph type="pic" idx="3"/>
          </p:nvPr>
        </p:nvSpPr>
        <p:spPr>
          <a:xfrm>
            <a:off x="4988078" y="1664302"/>
            <a:ext cx="10719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0"/>
          <p:cNvSpPr>
            <a:spLocks noGrp="1"/>
          </p:cNvSpPr>
          <p:nvPr>
            <p:ph type="pic" idx="4"/>
          </p:nvPr>
        </p:nvSpPr>
        <p:spPr>
          <a:xfrm>
            <a:off x="3205712" y="1664302"/>
            <a:ext cx="10719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>
            <a:spLocks noGrp="1"/>
          </p:cNvSpPr>
          <p:nvPr>
            <p:ph type="pic" idx="5"/>
          </p:nvPr>
        </p:nvSpPr>
        <p:spPr>
          <a:xfrm>
            <a:off x="1419076" y="1664302"/>
            <a:ext cx="10719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Only">
  <p:cSld name="17_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>
            <a:spLocks noGrp="1"/>
          </p:cNvSpPr>
          <p:nvPr>
            <p:ph type="pic" idx="2"/>
          </p:nvPr>
        </p:nvSpPr>
        <p:spPr>
          <a:xfrm>
            <a:off x="722230" y="864001"/>
            <a:ext cx="31809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Only">
  <p:cSld name="18_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>
            <a:spLocks noGrp="1"/>
          </p:cNvSpPr>
          <p:nvPr>
            <p:ph type="pic" idx="2"/>
          </p:nvPr>
        </p:nvSpPr>
        <p:spPr>
          <a:xfrm>
            <a:off x="3278207" y="1562015"/>
            <a:ext cx="2602800" cy="1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Only">
  <p:cSld name="19_Title 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>
            <a:spLocks noGrp="1"/>
          </p:cNvSpPr>
          <p:nvPr>
            <p:ph type="pic" idx="2"/>
          </p:nvPr>
        </p:nvSpPr>
        <p:spPr>
          <a:xfrm>
            <a:off x="1041442" y="1786969"/>
            <a:ext cx="2980500" cy="22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Only">
  <p:cSld name="20_Title 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>
            <a:spLocks noGrp="1"/>
          </p:cNvSpPr>
          <p:nvPr>
            <p:ph type="pic" idx="2"/>
          </p:nvPr>
        </p:nvSpPr>
        <p:spPr>
          <a:xfrm>
            <a:off x="6620818" y="2526463"/>
            <a:ext cx="166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>
            <a:spLocks noGrp="1"/>
          </p:cNvSpPr>
          <p:nvPr>
            <p:ph type="pic" idx="3"/>
          </p:nvPr>
        </p:nvSpPr>
        <p:spPr>
          <a:xfrm>
            <a:off x="5950278" y="1647982"/>
            <a:ext cx="11082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4"/>
          <p:cNvSpPr>
            <a:spLocks noGrp="1"/>
          </p:cNvSpPr>
          <p:nvPr>
            <p:ph type="pic" idx="4"/>
          </p:nvPr>
        </p:nvSpPr>
        <p:spPr>
          <a:xfrm>
            <a:off x="3289220" y="1523802"/>
            <a:ext cx="28095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4500"/>
              <a:buFont typeface="Poppins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4500"/>
              <a:buFont typeface="Poppins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620138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  <a:defRPr sz="2100" b="1" i="0" u="none" strike="noStrike" cap="none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9"/>
          <p:cNvPicPr preferRelativeResize="0"/>
          <p:nvPr/>
        </p:nvPicPr>
        <p:blipFill rotWithShape="1">
          <a:blip r:embed="rId3">
            <a:alphaModFix/>
          </a:blip>
          <a:srcRect l="683" t="21189" r="5683" b="-21189"/>
          <a:stretch/>
        </p:blipFill>
        <p:spPr>
          <a:xfrm>
            <a:off x="0" y="324475"/>
            <a:ext cx="9144000" cy="61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/>
          <p:nvPr/>
        </p:nvSpPr>
        <p:spPr>
          <a:xfrm>
            <a:off x="-7937" y="2923877"/>
            <a:ext cx="6579600" cy="1595400"/>
          </a:xfrm>
          <a:prstGeom prst="rect">
            <a:avLst/>
          </a:prstGeom>
          <a:solidFill>
            <a:schemeClr val="accent1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9"/>
          <p:cNvSpPr txBox="1"/>
          <p:nvPr/>
        </p:nvSpPr>
        <p:spPr>
          <a:xfrm>
            <a:off x="884025" y="3362588"/>
            <a:ext cx="6289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rPr lang="en" sz="2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iPhone Zero </a:t>
            </a:r>
            <a:endParaRPr sz="2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rPr lang="en" sz="2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Electronic Waste (iZEW)</a:t>
            </a:r>
            <a:endParaRPr sz="2800"/>
          </a:p>
        </p:txBody>
      </p:sp>
      <p:sp>
        <p:nvSpPr>
          <p:cNvPr id="226" name="Google Shape;226;p39"/>
          <p:cNvSpPr/>
          <p:nvPr/>
        </p:nvSpPr>
        <p:spPr>
          <a:xfrm>
            <a:off x="884021" y="3111013"/>
            <a:ext cx="2797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Green Swan - Apple </a:t>
            </a:r>
            <a:endParaRPr sz="1100"/>
          </a:p>
        </p:txBody>
      </p:sp>
      <p:sp>
        <p:nvSpPr>
          <p:cNvPr id="227" name="Google Shape;227;p39"/>
          <p:cNvSpPr/>
          <p:nvPr/>
        </p:nvSpPr>
        <p:spPr>
          <a:xfrm>
            <a:off x="6571455" y="2923877"/>
            <a:ext cx="2100900" cy="1595400"/>
          </a:xfrm>
          <a:prstGeom prst="rect">
            <a:avLst/>
          </a:prstGeom>
          <a:solidFill>
            <a:schemeClr val="accent2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9"/>
          <p:cNvSpPr/>
          <p:nvPr/>
        </p:nvSpPr>
        <p:spPr>
          <a:xfrm>
            <a:off x="8672332" y="2923877"/>
            <a:ext cx="479700" cy="1595400"/>
          </a:xfrm>
          <a:prstGeom prst="rect">
            <a:avLst/>
          </a:prstGeom>
          <a:solidFill>
            <a:schemeClr val="accent3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062" y="3111015"/>
            <a:ext cx="1181900" cy="118192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9"/>
          <p:cNvSpPr/>
          <p:nvPr/>
        </p:nvSpPr>
        <p:spPr>
          <a:xfrm>
            <a:off x="4660525" y="4519275"/>
            <a:ext cx="38436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Irina Spector, Sami Ki, Whitney Smith-Burghes 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1" name="Google Shape;231;p39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"/>
          <p:cNvSpPr/>
          <p:nvPr/>
        </p:nvSpPr>
        <p:spPr>
          <a:xfrm>
            <a:off x="4555800" y="1195800"/>
            <a:ext cx="2662800" cy="2581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47625" dir="3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8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8"/>
          <p:cNvSpPr txBox="1"/>
          <p:nvPr/>
        </p:nvSpPr>
        <p:spPr>
          <a:xfrm>
            <a:off x="415625" y="562700"/>
            <a:ext cx="53739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Approach 2- </a:t>
            </a:r>
            <a:endParaRPr sz="21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Repair &amp; Recycling</a:t>
            </a:r>
            <a:endParaRPr sz="1100"/>
          </a:p>
        </p:txBody>
      </p:sp>
      <p:sp>
        <p:nvSpPr>
          <p:cNvPr id="474" name="Google Shape;474;p48"/>
          <p:cNvSpPr txBox="1"/>
          <p:nvPr/>
        </p:nvSpPr>
        <p:spPr>
          <a:xfrm>
            <a:off x="415635" y="1016395"/>
            <a:ext cx="312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C95"/>
              </a:buClr>
              <a:buSzPts val="900"/>
              <a:buFont typeface="Calibri"/>
              <a:buNone/>
            </a:pPr>
            <a:endParaRPr sz="1100"/>
          </a:p>
        </p:txBody>
      </p:sp>
      <p:sp>
        <p:nvSpPr>
          <p:cNvPr id="475" name="Google Shape;475;p48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76" name="Google Shape;476;p48"/>
          <p:cNvSpPr txBox="1"/>
          <p:nvPr/>
        </p:nvSpPr>
        <p:spPr>
          <a:xfrm>
            <a:off x="484400" y="1324200"/>
            <a:ext cx="39375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Ecosystem of small shops 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</a:t>
            </a: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sell new as well as refurbished and remanufactured phones, make repairs, and take back used phones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Specialized </a:t>
            </a:r>
            <a:r>
              <a:rPr lang="en" sz="13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programs </a:t>
            </a: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for small entrepreneurs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3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Technology </a:t>
            </a: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and</a:t>
            </a:r>
            <a:r>
              <a:rPr lang="en" sz="13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quality control training</a:t>
            </a: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programs 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Incentive programs for customers</a:t>
            </a: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to bring iPhones to authorised dealers for repairs, upgrades, exchanges and end-of-life disposal.</a:t>
            </a:r>
            <a:endParaRPr sz="1300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77" name="Google Shape;477;p48"/>
          <p:cNvCxnSpPr>
            <a:stCxn id="478" idx="2"/>
            <a:endCxn id="479" idx="2"/>
          </p:cNvCxnSpPr>
          <p:nvPr/>
        </p:nvCxnSpPr>
        <p:spPr>
          <a:xfrm>
            <a:off x="484398" y="1560986"/>
            <a:ext cx="0" cy="2216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80" name="Google Shape;480;p48"/>
          <p:cNvSpPr/>
          <p:nvPr/>
        </p:nvSpPr>
        <p:spPr>
          <a:xfrm>
            <a:off x="374251" y="1393151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1EA18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48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433798" y="1445311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8"/>
          <p:cNvSpPr/>
          <p:nvPr/>
        </p:nvSpPr>
        <p:spPr>
          <a:xfrm>
            <a:off x="374250" y="2295463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48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433798" y="2347623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8"/>
          <p:cNvSpPr/>
          <p:nvPr/>
        </p:nvSpPr>
        <p:spPr>
          <a:xfrm>
            <a:off x="374250" y="2895413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48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433798" y="2947573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374263" y="3609326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48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433811" y="3661486"/>
            <a:ext cx="101200" cy="1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600" y="1563725"/>
            <a:ext cx="2299495" cy="16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4512" y="3710847"/>
            <a:ext cx="1079181" cy="1074928"/>
          </a:xfrm>
          <a:prstGeom prst="rect">
            <a:avLst/>
          </a:prstGeom>
          <a:noFill/>
          <a:ln>
            <a:noFill/>
          </a:ln>
          <a:effectLst>
            <a:outerShdw blurRad="71438" dist="47625" dir="36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8" name="Google Shape;48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8767" y="2572268"/>
            <a:ext cx="1013755" cy="1074935"/>
          </a:xfrm>
          <a:prstGeom prst="rect">
            <a:avLst/>
          </a:prstGeom>
          <a:noFill/>
          <a:ln>
            <a:noFill/>
          </a:ln>
          <a:effectLst>
            <a:outerShdw blurRad="71438" dist="47625" dir="36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9" name="Google Shape;48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488" y="249275"/>
            <a:ext cx="1172312" cy="1074925"/>
          </a:xfrm>
          <a:prstGeom prst="rect">
            <a:avLst/>
          </a:prstGeom>
          <a:noFill/>
          <a:ln>
            <a:noFill/>
          </a:ln>
          <a:effectLst>
            <a:outerShdw blurRad="71438" dist="47625" dir="36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90" name="Google Shape;490;p48"/>
          <p:cNvSpPr/>
          <p:nvPr/>
        </p:nvSpPr>
        <p:spPr>
          <a:xfrm>
            <a:off x="7537250" y="1453538"/>
            <a:ext cx="1013700" cy="989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1438" dist="47625" dir="3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Google Shape;491;p48"/>
          <p:cNvPicPr preferRelativeResize="0"/>
          <p:nvPr/>
        </p:nvPicPr>
        <p:blipFill rotWithShape="1">
          <a:blip r:embed="rId8">
            <a:alphaModFix/>
          </a:blip>
          <a:srcRect l="11123" t="10556" r="12272" b="7864"/>
          <a:stretch/>
        </p:blipFill>
        <p:spPr>
          <a:xfrm>
            <a:off x="7661891" y="1630647"/>
            <a:ext cx="687511" cy="63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49"/>
          <p:cNvGrpSpPr/>
          <p:nvPr/>
        </p:nvGrpSpPr>
        <p:grpSpPr>
          <a:xfrm>
            <a:off x="752212" y="1560154"/>
            <a:ext cx="3560283" cy="2727933"/>
            <a:chOff x="752212" y="1560154"/>
            <a:chExt cx="3560283" cy="2727933"/>
          </a:xfrm>
        </p:grpSpPr>
        <p:sp>
          <p:nvSpPr>
            <p:cNvPr id="497" name="Google Shape;497;p49"/>
            <p:cNvSpPr/>
            <p:nvPr/>
          </p:nvSpPr>
          <p:spPr>
            <a:xfrm>
              <a:off x="752212" y="1564158"/>
              <a:ext cx="3547901" cy="272392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90" y="0"/>
                  </a:moveTo>
                  <a:lnTo>
                    <a:pt x="810" y="0"/>
                  </a:lnTo>
                  <a:cubicBezTo>
                    <a:pt x="391" y="0"/>
                    <a:pt x="46" y="416"/>
                    <a:pt x="4" y="948"/>
                  </a:cubicBezTo>
                  <a:cubicBezTo>
                    <a:pt x="1" y="983"/>
                    <a:pt x="0" y="1019"/>
                    <a:pt x="0" y="1055"/>
                  </a:cubicBezTo>
                  <a:lnTo>
                    <a:pt x="0" y="1193"/>
                  </a:lnTo>
                  <a:lnTo>
                    <a:pt x="0" y="2314"/>
                  </a:lnTo>
                  <a:lnTo>
                    <a:pt x="0" y="20545"/>
                  </a:lnTo>
                  <a:cubicBezTo>
                    <a:pt x="0" y="20581"/>
                    <a:pt x="1" y="20617"/>
                    <a:pt x="4" y="20652"/>
                  </a:cubicBezTo>
                  <a:cubicBezTo>
                    <a:pt x="46" y="21184"/>
                    <a:pt x="391" y="21600"/>
                    <a:pt x="810" y="21600"/>
                  </a:cubicBezTo>
                  <a:lnTo>
                    <a:pt x="20790" y="21600"/>
                  </a:lnTo>
                  <a:cubicBezTo>
                    <a:pt x="21236" y="21600"/>
                    <a:pt x="21600" y="21127"/>
                    <a:pt x="21600" y="20545"/>
                  </a:cubicBezTo>
                  <a:lnTo>
                    <a:pt x="21600" y="1055"/>
                  </a:lnTo>
                  <a:cubicBezTo>
                    <a:pt x="21600" y="473"/>
                    <a:pt x="21236" y="0"/>
                    <a:pt x="20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reflection stA="10000" endPos="40000" fadeDir="5400012" sy="-100000" algn="bl" rotWithShape="0"/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9"/>
            <p:cNvSpPr/>
            <p:nvPr/>
          </p:nvSpPr>
          <p:spPr>
            <a:xfrm>
              <a:off x="1041441" y="1796478"/>
              <a:ext cx="2974950" cy="2242350"/>
            </a:xfrm>
            <a:prstGeom prst="rect">
              <a:avLst/>
            </a:prstGeom>
            <a:solidFill>
              <a:srgbClr val="C1C6CA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49"/>
            <p:cNvGrpSpPr/>
            <p:nvPr/>
          </p:nvGrpSpPr>
          <p:grpSpPr>
            <a:xfrm>
              <a:off x="756562" y="1560154"/>
              <a:ext cx="3555932" cy="2723929"/>
              <a:chOff x="0" y="0"/>
              <a:chExt cx="9482486" cy="7263810"/>
            </a:xfrm>
          </p:grpSpPr>
          <p:sp>
            <p:nvSpPr>
              <p:cNvPr id="500" name="Google Shape;500;p49"/>
              <p:cNvSpPr/>
              <p:nvPr/>
            </p:nvSpPr>
            <p:spPr>
              <a:xfrm>
                <a:off x="0" y="0"/>
                <a:ext cx="9455670" cy="725841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48"/>
                    </a:moveTo>
                    <a:lnTo>
                      <a:pt x="0" y="20552"/>
                    </a:lnTo>
                    <a:cubicBezTo>
                      <a:pt x="0" y="21131"/>
                      <a:pt x="360" y="21600"/>
                      <a:pt x="804" y="21600"/>
                    </a:cubicBezTo>
                    <a:lnTo>
                      <a:pt x="20796" y="21600"/>
                    </a:lnTo>
                    <a:cubicBezTo>
                      <a:pt x="21240" y="21600"/>
                      <a:pt x="21600" y="21131"/>
                      <a:pt x="21600" y="20552"/>
                    </a:cubicBezTo>
                    <a:lnTo>
                      <a:pt x="21600" y="1048"/>
                    </a:lnTo>
                    <a:cubicBezTo>
                      <a:pt x="21600" y="469"/>
                      <a:pt x="21240" y="0"/>
                      <a:pt x="20796" y="0"/>
                    </a:cubicBezTo>
                    <a:lnTo>
                      <a:pt x="804" y="0"/>
                    </a:lnTo>
                    <a:cubicBezTo>
                      <a:pt x="360" y="0"/>
                      <a:pt x="0" y="469"/>
                      <a:pt x="0" y="1048"/>
                    </a:cubicBezTo>
                    <a:cubicBezTo>
                      <a:pt x="0" y="1048"/>
                      <a:pt x="0" y="1048"/>
                      <a:pt x="0" y="1048"/>
                    </a:cubicBezTo>
                    <a:close/>
                    <a:moveTo>
                      <a:pt x="64" y="1048"/>
                    </a:moveTo>
                    <a:cubicBezTo>
                      <a:pt x="64" y="516"/>
                      <a:pt x="396" y="83"/>
                      <a:pt x="804" y="83"/>
                    </a:cubicBezTo>
                    <a:lnTo>
                      <a:pt x="20796" y="83"/>
                    </a:lnTo>
                    <a:cubicBezTo>
                      <a:pt x="21204" y="83"/>
                      <a:pt x="21536" y="516"/>
                      <a:pt x="21536" y="1048"/>
                    </a:cubicBezTo>
                    <a:lnTo>
                      <a:pt x="21536" y="20552"/>
                    </a:lnTo>
                    <a:cubicBezTo>
                      <a:pt x="21536" y="21084"/>
                      <a:pt x="21204" y="21517"/>
                      <a:pt x="20796" y="21517"/>
                    </a:cubicBezTo>
                    <a:lnTo>
                      <a:pt x="804" y="21517"/>
                    </a:lnTo>
                    <a:cubicBezTo>
                      <a:pt x="396" y="21517"/>
                      <a:pt x="64" y="21084"/>
                      <a:pt x="64" y="20552"/>
                    </a:cubicBezTo>
                    <a:lnTo>
                      <a:pt x="64" y="1048"/>
                    </a:lnTo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9"/>
              <p:cNvSpPr/>
              <p:nvPr/>
            </p:nvSpPr>
            <p:spPr>
              <a:xfrm>
                <a:off x="32031" y="32031"/>
                <a:ext cx="9410850" cy="721353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843" y="16"/>
                    </a:moveTo>
                    <a:cubicBezTo>
                      <a:pt x="21254" y="16"/>
                      <a:pt x="21588" y="452"/>
                      <a:pt x="21588" y="987"/>
                    </a:cubicBezTo>
                    <a:lnTo>
                      <a:pt x="21588" y="20613"/>
                    </a:lnTo>
                    <a:cubicBezTo>
                      <a:pt x="21588" y="21148"/>
                      <a:pt x="21254" y="21584"/>
                      <a:pt x="20843" y="21584"/>
                    </a:cubicBezTo>
                    <a:lnTo>
                      <a:pt x="757" y="21584"/>
                    </a:lnTo>
                    <a:cubicBezTo>
                      <a:pt x="346" y="21584"/>
                      <a:pt x="12" y="21148"/>
                      <a:pt x="12" y="20613"/>
                    </a:cubicBezTo>
                    <a:lnTo>
                      <a:pt x="12" y="987"/>
                    </a:lnTo>
                    <a:cubicBezTo>
                      <a:pt x="12" y="452"/>
                      <a:pt x="346" y="16"/>
                      <a:pt x="757" y="16"/>
                    </a:cubicBezTo>
                    <a:cubicBezTo>
                      <a:pt x="757" y="16"/>
                      <a:pt x="20843" y="16"/>
                      <a:pt x="20843" y="16"/>
                    </a:cubicBezTo>
                    <a:close/>
                    <a:moveTo>
                      <a:pt x="0" y="987"/>
                    </a:moveTo>
                    <a:lnTo>
                      <a:pt x="0" y="20613"/>
                    </a:lnTo>
                    <a:cubicBezTo>
                      <a:pt x="0" y="21157"/>
                      <a:pt x="340" y="21600"/>
                      <a:pt x="757" y="21600"/>
                    </a:cubicBezTo>
                    <a:lnTo>
                      <a:pt x="20843" y="21600"/>
                    </a:lnTo>
                    <a:cubicBezTo>
                      <a:pt x="21260" y="21600"/>
                      <a:pt x="21600" y="21157"/>
                      <a:pt x="21600" y="20613"/>
                    </a:cubicBezTo>
                    <a:lnTo>
                      <a:pt x="21600" y="987"/>
                    </a:lnTo>
                    <a:cubicBezTo>
                      <a:pt x="21600" y="443"/>
                      <a:pt x="21260" y="0"/>
                      <a:pt x="20843" y="0"/>
                    </a:cubicBezTo>
                    <a:lnTo>
                      <a:pt x="757" y="0"/>
                    </a:lnTo>
                    <a:cubicBezTo>
                      <a:pt x="340" y="0"/>
                      <a:pt x="0" y="443"/>
                      <a:pt x="0" y="987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9"/>
              <p:cNvSpPr/>
              <p:nvPr/>
            </p:nvSpPr>
            <p:spPr>
              <a:xfrm>
                <a:off x="0" y="0"/>
                <a:ext cx="9461016" cy="726381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790" y="16"/>
                    </a:moveTo>
                    <a:cubicBezTo>
                      <a:pt x="21230" y="16"/>
                      <a:pt x="21588" y="482"/>
                      <a:pt x="21588" y="1055"/>
                    </a:cubicBezTo>
                    <a:lnTo>
                      <a:pt x="21588" y="20545"/>
                    </a:lnTo>
                    <a:cubicBezTo>
                      <a:pt x="21588" y="21118"/>
                      <a:pt x="21230" y="21584"/>
                      <a:pt x="20790" y="21584"/>
                    </a:cubicBezTo>
                    <a:lnTo>
                      <a:pt x="810" y="21584"/>
                    </a:lnTo>
                    <a:cubicBezTo>
                      <a:pt x="370" y="21584"/>
                      <a:pt x="12" y="21118"/>
                      <a:pt x="12" y="20545"/>
                    </a:cubicBezTo>
                    <a:lnTo>
                      <a:pt x="12" y="1055"/>
                    </a:lnTo>
                    <a:cubicBezTo>
                      <a:pt x="12" y="482"/>
                      <a:pt x="370" y="16"/>
                      <a:pt x="810" y="16"/>
                    </a:cubicBezTo>
                    <a:cubicBezTo>
                      <a:pt x="810" y="16"/>
                      <a:pt x="20790" y="16"/>
                      <a:pt x="20790" y="16"/>
                    </a:cubicBezTo>
                    <a:close/>
                    <a:moveTo>
                      <a:pt x="0" y="1055"/>
                    </a:moveTo>
                    <a:lnTo>
                      <a:pt x="0" y="20545"/>
                    </a:lnTo>
                    <a:cubicBezTo>
                      <a:pt x="0" y="21127"/>
                      <a:pt x="363" y="21600"/>
                      <a:pt x="810" y="21600"/>
                    </a:cubicBezTo>
                    <a:lnTo>
                      <a:pt x="20790" y="21600"/>
                    </a:lnTo>
                    <a:cubicBezTo>
                      <a:pt x="21237" y="21600"/>
                      <a:pt x="21600" y="21127"/>
                      <a:pt x="21600" y="20545"/>
                    </a:cubicBezTo>
                    <a:lnTo>
                      <a:pt x="21600" y="1055"/>
                    </a:lnTo>
                    <a:cubicBezTo>
                      <a:pt x="21600" y="473"/>
                      <a:pt x="21237" y="0"/>
                      <a:pt x="20790" y="0"/>
                    </a:cubicBezTo>
                    <a:lnTo>
                      <a:pt x="810" y="0"/>
                    </a:lnTo>
                    <a:cubicBezTo>
                      <a:pt x="363" y="0"/>
                      <a:pt x="0" y="473"/>
                      <a:pt x="0" y="1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9"/>
              <p:cNvSpPr/>
              <p:nvPr/>
            </p:nvSpPr>
            <p:spPr>
              <a:xfrm>
                <a:off x="0" y="0"/>
                <a:ext cx="9450324" cy="725306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801" y="16"/>
                    </a:moveTo>
                    <a:cubicBezTo>
                      <a:pt x="21235" y="16"/>
                      <a:pt x="21588" y="476"/>
                      <a:pt x="21588" y="1041"/>
                    </a:cubicBezTo>
                    <a:lnTo>
                      <a:pt x="21588" y="20559"/>
                    </a:lnTo>
                    <a:cubicBezTo>
                      <a:pt x="21588" y="21124"/>
                      <a:pt x="21235" y="21584"/>
                      <a:pt x="20801" y="21584"/>
                    </a:cubicBezTo>
                    <a:lnTo>
                      <a:pt x="799" y="21584"/>
                    </a:lnTo>
                    <a:cubicBezTo>
                      <a:pt x="365" y="21584"/>
                      <a:pt x="12" y="21124"/>
                      <a:pt x="12" y="20559"/>
                    </a:cubicBezTo>
                    <a:lnTo>
                      <a:pt x="12" y="1041"/>
                    </a:lnTo>
                    <a:cubicBezTo>
                      <a:pt x="12" y="476"/>
                      <a:pt x="365" y="16"/>
                      <a:pt x="799" y="16"/>
                    </a:cubicBezTo>
                    <a:cubicBezTo>
                      <a:pt x="799" y="16"/>
                      <a:pt x="20801" y="16"/>
                      <a:pt x="20801" y="16"/>
                    </a:cubicBezTo>
                    <a:close/>
                    <a:moveTo>
                      <a:pt x="0" y="1041"/>
                    </a:moveTo>
                    <a:lnTo>
                      <a:pt x="0" y="20559"/>
                    </a:lnTo>
                    <a:cubicBezTo>
                      <a:pt x="0" y="21133"/>
                      <a:pt x="358" y="21600"/>
                      <a:pt x="799" y="21600"/>
                    </a:cubicBezTo>
                    <a:lnTo>
                      <a:pt x="20801" y="21600"/>
                    </a:lnTo>
                    <a:cubicBezTo>
                      <a:pt x="21242" y="21600"/>
                      <a:pt x="21600" y="21133"/>
                      <a:pt x="21600" y="20559"/>
                    </a:cubicBezTo>
                    <a:lnTo>
                      <a:pt x="21600" y="1041"/>
                    </a:lnTo>
                    <a:cubicBezTo>
                      <a:pt x="21600" y="467"/>
                      <a:pt x="21242" y="0"/>
                      <a:pt x="20801" y="0"/>
                    </a:cubicBezTo>
                    <a:lnTo>
                      <a:pt x="799" y="0"/>
                    </a:lnTo>
                    <a:cubicBezTo>
                      <a:pt x="358" y="0"/>
                      <a:pt x="0" y="467"/>
                      <a:pt x="0" y="10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DFDFD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9"/>
              <p:cNvSpPr/>
              <p:nvPr/>
            </p:nvSpPr>
            <p:spPr>
              <a:xfrm>
                <a:off x="32031" y="32031"/>
                <a:ext cx="9400050" cy="72027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745" y="0"/>
                    </a:moveTo>
                    <a:cubicBezTo>
                      <a:pt x="334" y="0"/>
                      <a:pt x="0" y="436"/>
                      <a:pt x="0" y="973"/>
                    </a:cubicBezTo>
                    <a:lnTo>
                      <a:pt x="0" y="20627"/>
                    </a:lnTo>
                    <a:cubicBezTo>
                      <a:pt x="0" y="21164"/>
                      <a:pt x="334" y="21600"/>
                      <a:pt x="745" y="21600"/>
                    </a:cubicBezTo>
                    <a:lnTo>
                      <a:pt x="20855" y="21600"/>
                    </a:lnTo>
                    <a:cubicBezTo>
                      <a:pt x="21266" y="21600"/>
                      <a:pt x="21600" y="21164"/>
                      <a:pt x="21600" y="20627"/>
                    </a:cubicBezTo>
                    <a:lnTo>
                      <a:pt x="21600" y="973"/>
                    </a:lnTo>
                    <a:cubicBezTo>
                      <a:pt x="21600" y="436"/>
                      <a:pt x="21266" y="0"/>
                      <a:pt x="20855" y="0"/>
                    </a:cubicBezTo>
                    <a:cubicBezTo>
                      <a:pt x="20855" y="0"/>
                      <a:pt x="745" y="0"/>
                      <a:pt x="7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0"/>
                    </a:srgbClr>
                  </a:gs>
                  <a:gs pos="100000">
                    <a:srgbClr val="0A0A0A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9"/>
              <p:cNvSpPr/>
              <p:nvPr/>
            </p:nvSpPr>
            <p:spPr>
              <a:xfrm>
                <a:off x="32031" y="32031"/>
                <a:ext cx="9389304" cy="71919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958"/>
                    </a:moveTo>
                    <a:lnTo>
                      <a:pt x="0" y="20642"/>
                    </a:lnTo>
                    <a:cubicBezTo>
                      <a:pt x="0" y="21170"/>
                      <a:pt x="329" y="21600"/>
                      <a:pt x="734" y="21600"/>
                    </a:cubicBezTo>
                    <a:lnTo>
                      <a:pt x="20866" y="21600"/>
                    </a:lnTo>
                    <a:cubicBezTo>
                      <a:pt x="21271" y="21600"/>
                      <a:pt x="21600" y="21170"/>
                      <a:pt x="21600" y="20642"/>
                    </a:cubicBezTo>
                    <a:lnTo>
                      <a:pt x="21600" y="958"/>
                    </a:lnTo>
                    <a:cubicBezTo>
                      <a:pt x="21600" y="430"/>
                      <a:pt x="21271" y="0"/>
                      <a:pt x="20866" y="0"/>
                    </a:cubicBezTo>
                    <a:lnTo>
                      <a:pt x="734" y="0"/>
                    </a:lnTo>
                    <a:cubicBezTo>
                      <a:pt x="329" y="0"/>
                      <a:pt x="0" y="430"/>
                      <a:pt x="0" y="958"/>
                    </a:cubicBezTo>
                    <a:cubicBezTo>
                      <a:pt x="0" y="958"/>
                      <a:pt x="0" y="958"/>
                      <a:pt x="0" y="958"/>
                    </a:cubicBezTo>
                    <a:close/>
                    <a:moveTo>
                      <a:pt x="19" y="958"/>
                    </a:moveTo>
                    <a:cubicBezTo>
                      <a:pt x="19" y="443"/>
                      <a:pt x="339" y="24"/>
                      <a:pt x="734" y="24"/>
                    </a:cubicBezTo>
                    <a:lnTo>
                      <a:pt x="20866" y="24"/>
                    </a:lnTo>
                    <a:cubicBezTo>
                      <a:pt x="21261" y="24"/>
                      <a:pt x="21581" y="443"/>
                      <a:pt x="21581" y="958"/>
                    </a:cubicBezTo>
                    <a:lnTo>
                      <a:pt x="21581" y="20642"/>
                    </a:lnTo>
                    <a:cubicBezTo>
                      <a:pt x="21581" y="21157"/>
                      <a:pt x="21261" y="21576"/>
                      <a:pt x="20866" y="21576"/>
                    </a:cubicBezTo>
                    <a:lnTo>
                      <a:pt x="734" y="21576"/>
                    </a:lnTo>
                    <a:cubicBezTo>
                      <a:pt x="339" y="21576"/>
                      <a:pt x="19" y="21157"/>
                      <a:pt x="19" y="20642"/>
                    </a:cubicBezTo>
                    <a:lnTo>
                      <a:pt x="19" y="958"/>
                    </a:lnTo>
                  </a:path>
                </a:pathLst>
              </a:custGeom>
              <a:gradFill>
                <a:gsLst>
                  <a:gs pos="0">
                    <a:srgbClr val="515151">
                      <a:alpha val="0"/>
                    </a:srgbClr>
                  </a:gs>
                  <a:gs pos="100000">
                    <a:srgbClr val="515151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9"/>
              <p:cNvSpPr/>
              <p:nvPr/>
            </p:nvSpPr>
            <p:spPr>
              <a:xfrm>
                <a:off x="0" y="416405"/>
                <a:ext cx="5346" cy="37686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5E5E5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9"/>
              <p:cNvSpPr/>
              <p:nvPr/>
            </p:nvSpPr>
            <p:spPr>
              <a:xfrm>
                <a:off x="8872649" y="3427341"/>
                <a:ext cx="424440" cy="424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2" y="0"/>
                    </a:moveTo>
                    <a:cubicBezTo>
                      <a:pt x="16765" y="0"/>
                      <a:pt x="21600" y="4836"/>
                      <a:pt x="21600" y="10800"/>
                    </a:cubicBezTo>
                    <a:cubicBezTo>
                      <a:pt x="21600" y="16764"/>
                      <a:pt x="16765" y="21600"/>
                      <a:pt x="10802" y="21600"/>
                    </a:cubicBezTo>
                    <a:cubicBezTo>
                      <a:pt x="4836" y="21600"/>
                      <a:pt x="0" y="16764"/>
                      <a:pt x="0" y="10800"/>
                    </a:cubicBezTo>
                    <a:cubicBezTo>
                      <a:pt x="0" y="4836"/>
                      <a:pt x="4836" y="0"/>
                      <a:pt x="108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7070">
                      <a:alpha val="0"/>
                    </a:srgbClr>
                  </a:gs>
                  <a:gs pos="100000">
                    <a:srgbClr val="242424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9"/>
              <p:cNvSpPr/>
              <p:nvPr/>
            </p:nvSpPr>
            <p:spPr>
              <a:xfrm>
                <a:off x="9064837" y="3427341"/>
                <a:ext cx="216648" cy="424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711" y="10800"/>
                    </a:moveTo>
                    <a:cubicBezTo>
                      <a:pt x="20711" y="16687"/>
                      <a:pt x="11480" y="21473"/>
                      <a:pt x="0" y="21594"/>
                    </a:cubicBezTo>
                    <a:cubicBezTo>
                      <a:pt x="150" y="21597"/>
                      <a:pt x="296" y="21600"/>
                      <a:pt x="446" y="21600"/>
                    </a:cubicBezTo>
                    <a:cubicBezTo>
                      <a:pt x="12129" y="21600"/>
                      <a:pt x="21600" y="16764"/>
                      <a:pt x="21600" y="10800"/>
                    </a:cubicBezTo>
                    <a:cubicBezTo>
                      <a:pt x="21600" y="4836"/>
                      <a:pt x="12129" y="0"/>
                      <a:pt x="446" y="0"/>
                    </a:cubicBezTo>
                    <a:cubicBezTo>
                      <a:pt x="296" y="0"/>
                      <a:pt x="150" y="5"/>
                      <a:pt x="0" y="6"/>
                    </a:cubicBezTo>
                    <a:cubicBezTo>
                      <a:pt x="11480" y="127"/>
                      <a:pt x="20711" y="4913"/>
                      <a:pt x="20711" y="10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97979">
                      <a:alpha val="0"/>
                    </a:srgbClr>
                  </a:gs>
                  <a:gs pos="100000">
                    <a:srgbClr val="797979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9"/>
              <p:cNvSpPr/>
              <p:nvPr/>
            </p:nvSpPr>
            <p:spPr>
              <a:xfrm>
                <a:off x="8840619" y="3427341"/>
                <a:ext cx="216048" cy="42367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21597" extrusionOk="0">
                    <a:moveTo>
                      <a:pt x="816" y="10794"/>
                    </a:moveTo>
                    <a:cubicBezTo>
                      <a:pt x="826" y="4908"/>
                      <a:pt x="10108" y="115"/>
                      <a:pt x="21594" y="5"/>
                    </a:cubicBezTo>
                    <a:cubicBezTo>
                      <a:pt x="21456" y="5"/>
                      <a:pt x="21322" y="0"/>
                      <a:pt x="21184" y="0"/>
                    </a:cubicBezTo>
                    <a:cubicBezTo>
                      <a:pt x="9508" y="-3"/>
                      <a:pt x="7" y="4838"/>
                      <a:pt x="0" y="10792"/>
                    </a:cubicBezTo>
                    <a:cubicBezTo>
                      <a:pt x="-6" y="16750"/>
                      <a:pt x="9486" y="21594"/>
                      <a:pt x="21163" y="21597"/>
                    </a:cubicBezTo>
                    <a:cubicBezTo>
                      <a:pt x="21300" y="21597"/>
                      <a:pt x="21438" y="21594"/>
                      <a:pt x="21572" y="21594"/>
                    </a:cubicBezTo>
                    <a:cubicBezTo>
                      <a:pt x="10086" y="21479"/>
                      <a:pt x="810" y="16679"/>
                      <a:pt x="816" y="107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A221A">
                      <a:alpha val="0"/>
                    </a:srgbClr>
                  </a:gs>
                  <a:gs pos="100000">
                    <a:srgbClr val="232323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9"/>
              <p:cNvSpPr/>
              <p:nvPr/>
            </p:nvSpPr>
            <p:spPr>
              <a:xfrm>
                <a:off x="9000775" y="3555466"/>
                <a:ext cx="147906" cy="14790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4071"/>
                    </a:moveTo>
                    <a:lnTo>
                      <a:pt x="0" y="17534"/>
                    </a:lnTo>
                    <a:cubicBezTo>
                      <a:pt x="0" y="19782"/>
                      <a:pt x="1827" y="21600"/>
                      <a:pt x="4079" y="21600"/>
                    </a:cubicBezTo>
                    <a:lnTo>
                      <a:pt x="17530" y="21600"/>
                    </a:lnTo>
                    <a:cubicBezTo>
                      <a:pt x="19782" y="21600"/>
                      <a:pt x="21600" y="19782"/>
                      <a:pt x="21600" y="17534"/>
                    </a:cubicBezTo>
                    <a:lnTo>
                      <a:pt x="21600" y="4071"/>
                    </a:lnTo>
                    <a:cubicBezTo>
                      <a:pt x="21600" y="1827"/>
                      <a:pt x="19782" y="0"/>
                      <a:pt x="17530" y="0"/>
                    </a:cubicBezTo>
                    <a:lnTo>
                      <a:pt x="4079" y="0"/>
                    </a:lnTo>
                    <a:cubicBezTo>
                      <a:pt x="1827" y="0"/>
                      <a:pt x="0" y="1827"/>
                      <a:pt x="0" y="4071"/>
                    </a:cubicBezTo>
                    <a:cubicBezTo>
                      <a:pt x="0" y="4071"/>
                      <a:pt x="0" y="4071"/>
                      <a:pt x="0" y="4071"/>
                    </a:cubicBezTo>
                    <a:close/>
                    <a:moveTo>
                      <a:pt x="1188" y="4071"/>
                    </a:moveTo>
                    <a:cubicBezTo>
                      <a:pt x="1188" y="2476"/>
                      <a:pt x="2480" y="1179"/>
                      <a:pt x="4079" y="1179"/>
                    </a:cubicBezTo>
                    <a:lnTo>
                      <a:pt x="17530" y="1179"/>
                    </a:lnTo>
                    <a:cubicBezTo>
                      <a:pt x="19124" y="1179"/>
                      <a:pt x="20422" y="2476"/>
                      <a:pt x="20422" y="4071"/>
                    </a:cubicBezTo>
                    <a:lnTo>
                      <a:pt x="20422" y="17534"/>
                    </a:lnTo>
                    <a:cubicBezTo>
                      <a:pt x="20422" y="19124"/>
                      <a:pt x="19124" y="20421"/>
                      <a:pt x="17530" y="20421"/>
                    </a:cubicBezTo>
                    <a:lnTo>
                      <a:pt x="4079" y="20421"/>
                    </a:lnTo>
                    <a:cubicBezTo>
                      <a:pt x="2480" y="20421"/>
                      <a:pt x="1188" y="19124"/>
                      <a:pt x="1188" y="17534"/>
                    </a:cubicBezTo>
                    <a:lnTo>
                      <a:pt x="1188" y="4071"/>
                    </a:lnTo>
                  </a:path>
                </a:pathLst>
              </a:custGeom>
              <a:gradFill>
                <a:gsLst>
                  <a:gs pos="0">
                    <a:srgbClr val="57595C">
                      <a:alpha val="0"/>
                    </a:srgbClr>
                  </a:gs>
                  <a:gs pos="100000">
                    <a:srgbClr val="C8C8C8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9"/>
              <p:cNvSpPr/>
              <p:nvPr/>
            </p:nvSpPr>
            <p:spPr>
              <a:xfrm>
                <a:off x="352343" y="3555466"/>
                <a:ext cx="162245" cy="162245"/>
              </a:xfrm>
              <a:custGeom>
                <a:avLst/>
                <a:gdLst/>
                <a:ahLst/>
                <a:cxnLst/>
                <a:rect l="l" t="t" r="r" b="b"/>
                <a:pathLst>
                  <a:path w="19678" h="19678" extrusionOk="0">
                    <a:moveTo>
                      <a:pt x="16796" y="16797"/>
                    </a:moveTo>
                    <a:cubicBezTo>
                      <a:pt x="20639" y="12957"/>
                      <a:pt x="20639" y="6727"/>
                      <a:pt x="16796" y="2880"/>
                    </a:cubicBezTo>
                    <a:cubicBezTo>
                      <a:pt x="12956" y="-960"/>
                      <a:pt x="6726" y="-960"/>
                      <a:pt x="2882" y="2880"/>
                    </a:cubicBezTo>
                    <a:cubicBezTo>
                      <a:pt x="-961" y="6727"/>
                      <a:pt x="-961" y="12957"/>
                      <a:pt x="2882" y="16797"/>
                    </a:cubicBezTo>
                    <a:cubicBezTo>
                      <a:pt x="6726" y="20640"/>
                      <a:pt x="12956" y="20636"/>
                      <a:pt x="16796" y="167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9"/>
              <p:cNvSpPr/>
              <p:nvPr/>
            </p:nvSpPr>
            <p:spPr>
              <a:xfrm>
                <a:off x="352343" y="3555466"/>
                <a:ext cx="144402" cy="144395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19679" extrusionOk="0">
                    <a:moveTo>
                      <a:pt x="16795" y="16802"/>
                    </a:moveTo>
                    <a:cubicBezTo>
                      <a:pt x="20641" y="12956"/>
                      <a:pt x="20641" y="6726"/>
                      <a:pt x="16799" y="2885"/>
                    </a:cubicBezTo>
                    <a:cubicBezTo>
                      <a:pt x="12958" y="-961"/>
                      <a:pt x="6724" y="-961"/>
                      <a:pt x="2878" y="2885"/>
                    </a:cubicBezTo>
                    <a:cubicBezTo>
                      <a:pt x="-959" y="6726"/>
                      <a:pt x="-959" y="12956"/>
                      <a:pt x="2878" y="16802"/>
                    </a:cubicBezTo>
                    <a:cubicBezTo>
                      <a:pt x="6724" y="20639"/>
                      <a:pt x="12958" y="20639"/>
                      <a:pt x="16795" y="16802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9"/>
              <p:cNvSpPr/>
              <p:nvPr/>
            </p:nvSpPr>
            <p:spPr>
              <a:xfrm>
                <a:off x="352343" y="3587497"/>
                <a:ext cx="120878" cy="120884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80" extrusionOk="0">
                    <a:moveTo>
                      <a:pt x="16799" y="16800"/>
                    </a:moveTo>
                    <a:cubicBezTo>
                      <a:pt x="20639" y="12954"/>
                      <a:pt x="20639" y="6726"/>
                      <a:pt x="16799" y="2880"/>
                    </a:cubicBezTo>
                    <a:cubicBezTo>
                      <a:pt x="12953" y="-960"/>
                      <a:pt x="6725" y="-960"/>
                      <a:pt x="2884" y="2880"/>
                    </a:cubicBezTo>
                    <a:cubicBezTo>
                      <a:pt x="-961" y="6726"/>
                      <a:pt x="-961" y="12954"/>
                      <a:pt x="2884" y="16800"/>
                    </a:cubicBezTo>
                    <a:cubicBezTo>
                      <a:pt x="6725" y="20640"/>
                      <a:pt x="12953" y="20640"/>
                      <a:pt x="16799" y="16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020202">
                      <a:alpha val="0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9"/>
              <p:cNvSpPr/>
              <p:nvPr/>
            </p:nvSpPr>
            <p:spPr>
              <a:xfrm>
                <a:off x="384374" y="3587497"/>
                <a:ext cx="111143" cy="111132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19678" extrusionOk="0">
                    <a:moveTo>
                      <a:pt x="16801" y="16795"/>
                    </a:moveTo>
                    <a:cubicBezTo>
                      <a:pt x="20640" y="12952"/>
                      <a:pt x="20640" y="6726"/>
                      <a:pt x="16801" y="2883"/>
                    </a:cubicBezTo>
                    <a:cubicBezTo>
                      <a:pt x="12956" y="-961"/>
                      <a:pt x="6724" y="-961"/>
                      <a:pt x="2879" y="2883"/>
                    </a:cubicBezTo>
                    <a:cubicBezTo>
                      <a:pt x="-960" y="6726"/>
                      <a:pt x="-960" y="12952"/>
                      <a:pt x="2879" y="16795"/>
                    </a:cubicBezTo>
                    <a:cubicBezTo>
                      <a:pt x="6724" y="20639"/>
                      <a:pt x="12956" y="20639"/>
                      <a:pt x="16801" y="167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9"/>
              <p:cNvSpPr/>
              <p:nvPr/>
            </p:nvSpPr>
            <p:spPr>
              <a:xfrm>
                <a:off x="384374" y="3587497"/>
                <a:ext cx="111137" cy="111132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8" extrusionOk="0">
                    <a:moveTo>
                      <a:pt x="16800" y="16795"/>
                    </a:moveTo>
                    <a:cubicBezTo>
                      <a:pt x="20639" y="12952"/>
                      <a:pt x="20639" y="6726"/>
                      <a:pt x="16800" y="2883"/>
                    </a:cubicBezTo>
                    <a:cubicBezTo>
                      <a:pt x="12955" y="-961"/>
                      <a:pt x="6723" y="-961"/>
                      <a:pt x="2884" y="2883"/>
                    </a:cubicBezTo>
                    <a:cubicBezTo>
                      <a:pt x="-961" y="6726"/>
                      <a:pt x="-961" y="12952"/>
                      <a:pt x="2884" y="16795"/>
                    </a:cubicBezTo>
                    <a:cubicBezTo>
                      <a:pt x="6723" y="20639"/>
                      <a:pt x="12955" y="20639"/>
                      <a:pt x="16800" y="167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7">
                      <a:alpha val="0"/>
                    </a:srgbClr>
                  </a:gs>
                  <a:gs pos="100000">
                    <a:srgbClr val="575757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9"/>
              <p:cNvSpPr/>
              <p:nvPr/>
            </p:nvSpPr>
            <p:spPr>
              <a:xfrm>
                <a:off x="384374" y="3587497"/>
                <a:ext cx="88211" cy="88166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80" extrusionOk="0">
                    <a:moveTo>
                      <a:pt x="16795" y="16800"/>
                    </a:moveTo>
                    <a:cubicBezTo>
                      <a:pt x="20640" y="12961"/>
                      <a:pt x="20640" y="6719"/>
                      <a:pt x="16795" y="2880"/>
                    </a:cubicBezTo>
                    <a:cubicBezTo>
                      <a:pt x="12949" y="-960"/>
                      <a:pt x="6724" y="-960"/>
                      <a:pt x="2878" y="2880"/>
                    </a:cubicBezTo>
                    <a:cubicBezTo>
                      <a:pt x="-960" y="6719"/>
                      <a:pt x="-960" y="12961"/>
                      <a:pt x="2878" y="16800"/>
                    </a:cubicBezTo>
                    <a:cubicBezTo>
                      <a:pt x="6724" y="20640"/>
                      <a:pt x="12949" y="20640"/>
                      <a:pt x="16795" y="16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7C7E1">
                      <a:alpha val="0"/>
                    </a:srgbClr>
                  </a:gs>
                  <a:gs pos="100000">
                    <a:srgbClr val="363636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9"/>
              <p:cNvSpPr/>
              <p:nvPr/>
            </p:nvSpPr>
            <p:spPr>
              <a:xfrm>
                <a:off x="384374" y="3619528"/>
                <a:ext cx="55741" cy="55692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 extrusionOk="0">
                    <a:moveTo>
                      <a:pt x="16796" y="16794"/>
                    </a:moveTo>
                    <a:cubicBezTo>
                      <a:pt x="20639" y="12947"/>
                      <a:pt x="20639" y="6713"/>
                      <a:pt x="16796" y="2877"/>
                    </a:cubicBezTo>
                    <a:cubicBezTo>
                      <a:pt x="12953" y="-959"/>
                      <a:pt x="6725" y="-959"/>
                      <a:pt x="2882" y="2877"/>
                    </a:cubicBezTo>
                    <a:cubicBezTo>
                      <a:pt x="-961" y="6713"/>
                      <a:pt x="-961" y="12947"/>
                      <a:pt x="2882" y="16794"/>
                    </a:cubicBezTo>
                    <a:cubicBezTo>
                      <a:pt x="6725" y="20641"/>
                      <a:pt x="12953" y="20641"/>
                      <a:pt x="16796" y="167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A384C">
                      <a:alpha val="0"/>
                    </a:srgbClr>
                  </a:gs>
                  <a:gs pos="100000">
                    <a:srgbClr val="1E2A41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9"/>
              <p:cNvSpPr/>
              <p:nvPr/>
            </p:nvSpPr>
            <p:spPr>
              <a:xfrm>
                <a:off x="416405" y="3619528"/>
                <a:ext cx="32492" cy="55134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21600" extrusionOk="0">
                    <a:moveTo>
                      <a:pt x="13101" y="21600"/>
                    </a:moveTo>
                    <a:cubicBezTo>
                      <a:pt x="10132" y="21110"/>
                      <a:pt x="7301" y="20056"/>
                      <a:pt x="4975" y="18427"/>
                    </a:cubicBezTo>
                    <a:cubicBezTo>
                      <a:pt x="-1658" y="13734"/>
                      <a:pt x="-1658" y="6126"/>
                      <a:pt x="4975" y="1421"/>
                    </a:cubicBezTo>
                    <a:cubicBezTo>
                      <a:pt x="5756" y="882"/>
                      <a:pt x="6607" y="392"/>
                      <a:pt x="7475" y="0"/>
                    </a:cubicBezTo>
                    <a:cubicBezTo>
                      <a:pt x="9177" y="637"/>
                      <a:pt x="10792" y="1446"/>
                      <a:pt x="12215" y="2450"/>
                    </a:cubicBezTo>
                    <a:cubicBezTo>
                      <a:pt x="19664" y="7719"/>
                      <a:pt x="19942" y="16099"/>
                      <a:pt x="13101" y="216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577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9"/>
              <p:cNvSpPr/>
              <p:nvPr/>
            </p:nvSpPr>
            <p:spPr>
              <a:xfrm>
                <a:off x="384374" y="3619528"/>
                <a:ext cx="21393" cy="48384"/>
              </a:xfrm>
              <a:custGeom>
                <a:avLst/>
                <a:gdLst/>
                <a:ahLst/>
                <a:cxnLst/>
                <a:rect l="l" t="t" r="r" b="b"/>
                <a:pathLst>
                  <a:path w="20135" h="21600" extrusionOk="0">
                    <a:moveTo>
                      <a:pt x="8407" y="21600"/>
                    </a:moveTo>
                    <a:lnTo>
                      <a:pt x="19221" y="16486"/>
                    </a:lnTo>
                    <a:cubicBezTo>
                      <a:pt x="15803" y="14447"/>
                      <a:pt x="14566" y="11848"/>
                      <a:pt x="15538" y="9417"/>
                    </a:cubicBezTo>
                    <a:lnTo>
                      <a:pt x="804" y="7573"/>
                    </a:lnTo>
                    <a:cubicBezTo>
                      <a:pt x="-1465" y="12407"/>
                      <a:pt x="1069" y="17660"/>
                      <a:pt x="8407" y="21600"/>
                    </a:cubicBezTo>
                    <a:close/>
                    <a:moveTo>
                      <a:pt x="9350" y="0"/>
                    </a:moveTo>
                    <a:lnTo>
                      <a:pt x="20135" y="5114"/>
                    </a:lnTo>
                    <a:cubicBezTo>
                      <a:pt x="18455" y="5980"/>
                      <a:pt x="17218" y="6958"/>
                      <a:pt x="16393" y="7992"/>
                    </a:cubicBezTo>
                    <a:lnTo>
                      <a:pt x="1570" y="6175"/>
                    </a:lnTo>
                    <a:cubicBezTo>
                      <a:pt x="3073" y="3926"/>
                      <a:pt x="5666" y="1802"/>
                      <a:pt x="93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9"/>
              <p:cNvSpPr/>
              <p:nvPr/>
            </p:nvSpPr>
            <p:spPr>
              <a:xfrm>
                <a:off x="448437" y="3619528"/>
                <a:ext cx="11467" cy="14999"/>
              </a:xfrm>
              <a:custGeom>
                <a:avLst/>
                <a:gdLst/>
                <a:ahLst/>
                <a:cxnLst/>
                <a:rect l="l" t="t" r="r" b="b"/>
                <a:pathLst>
                  <a:path w="19602" h="20269" extrusionOk="0">
                    <a:moveTo>
                      <a:pt x="12208" y="20173"/>
                    </a:moveTo>
                    <a:cubicBezTo>
                      <a:pt x="17394" y="19370"/>
                      <a:pt x="20602" y="14255"/>
                      <a:pt x="19319" y="8718"/>
                    </a:cubicBezTo>
                    <a:cubicBezTo>
                      <a:pt x="17982" y="3223"/>
                      <a:pt x="12689" y="-666"/>
                      <a:pt x="7450" y="95"/>
                    </a:cubicBezTo>
                    <a:cubicBezTo>
                      <a:pt x="2156" y="856"/>
                      <a:pt x="-998" y="6013"/>
                      <a:pt x="285" y="11508"/>
                    </a:cubicBezTo>
                    <a:cubicBezTo>
                      <a:pt x="1622" y="17087"/>
                      <a:pt x="6915" y="20934"/>
                      <a:pt x="12208" y="201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577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9"/>
              <p:cNvSpPr/>
              <p:nvPr/>
            </p:nvSpPr>
            <p:spPr>
              <a:xfrm>
                <a:off x="416405" y="3619528"/>
                <a:ext cx="6747" cy="8845"/>
              </a:xfrm>
              <a:custGeom>
                <a:avLst/>
                <a:gdLst/>
                <a:ahLst/>
                <a:cxnLst/>
                <a:rect l="l" t="t" r="r" b="b"/>
                <a:pathLst>
                  <a:path w="19557" h="20334" extrusionOk="0">
                    <a:moveTo>
                      <a:pt x="12169" y="20249"/>
                    </a:moveTo>
                    <a:cubicBezTo>
                      <a:pt x="17342" y="19385"/>
                      <a:pt x="20609" y="14273"/>
                      <a:pt x="19248" y="8729"/>
                    </a:cubicBezTo>
                    <a:cubicBezTo>
                      <a:pt x="17977" y="3113"/>
                      <a:pt x="12622" y="-631"/>
                      <a:pt x="7449" y="89"/>
                    </a:cubicBezTo>
                    <a:cubicBezTo>
                      <a:pt x="2185" y="953"/>
                      <a:pt x="-991" y="5993"/>
                      <a:pt x="280" y="11609"/>
                    </a:cubicBezTo>
                    <a:cubicBezTo>
                      <a:pt x="1550" y="17081"/>
                      <a:pt x="6996" y="20969"/>
                      <a:pt x="12169" y="202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577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9"/>
              <p:cNvSpPr/>
              <p:nvPr/>
            </p:nvSpPr>
            <p:spPr>
              <a:xfrm>
                <a:off x="416405" y="3651560"/>
                <a:ext cx="4613" cy="5990"/>
              </a:xfrm>
              <a:custGeom>
                <a:avLst/>
                <a:gdLst/>
                <a:ahLst/>
                <a:cxnLst/>
                <a:rect l="l" t="t" r="r" b="b"/>
                <a:pathLst>
                  <a:path w="19628" h="20305" extrusionOk="0">
                    <a:moveTo>
                      <a:pt x="12169" y="20236"/>
                    </a:moveTo>
                    <a:cubicBezTo>
                      <a:pt x="17502" y="19389"/>
                      <a:pt x="20569" y="14200"/>
                      <a:pt x="19369" y="8695"/>
                    </a:cubicBezTo>
                    <a:cubicBezTo>
                      <a:pt x="18036" y="3083"/>
                      <a:pt x="12569" y="-729"/>
                      <a:pt x="7502" y="118"/>
                    </a:cubicBezTo>
                    <a:cubicBezTo>
                      <a:pt x="2169" y="753"/>
                      <a:pt x="-1031" y="5942"/>
                      <a:pt x="302" y="11553"/>
                    </a:cubicBezTo>
                    <a:cubicBezTo>
                      <a:pt x="1769" y="17059"/>
                      <a:pt x="6969" y="20871"/>
                      <a:pt x="12169" y="2023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3245577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9"/>
              <p:cNvSpPr/>
              <p:nvPr/>
            </p:nvSpPr>
            <p:spPr>
              <a:xfrm>
                <a:off x="9481151" y="6950776"/>
                <a:ext cx="54" cy="129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4751"/>
                      <a:pt x="14400" y="7902"/>
                      <a:pt x="0" y="0"/>
                    </a:cubicBezTo>
                    <a:cubicBezTo>
                      <a:pt x="14400" y="7902"/>
                      <a:pt x="14400" y="14751"/>
                      <a:pt x="21600" y="2160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9"/>
              <p:cNvSpPr/>
              <p:nvPr/>
            </p:nvSpPr>
            <p:spPr>
              <a:xfrm>
                <a:off x="9481244" y="6918745"/>
                <a:ext cx="432" cy="1819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6171" y="14462"/>
                      <a:pt x="0" y="7287"/>
                      <a:pt x="0" y="0"/>
                    </a:cubicBezTo>
                    <a:cubicBezTo>
                      <a:pt x="0" y="7287"/>
                      <a:pt x="6171" y="14462"/>
                      <a:pt x="21600" y="2160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9"/>
              <p:cNvSpPr/>
              <p:nvPr/>
            </p:nvSpPr>
            <p:spPr>
              <a:xfrm>
                <a:off x="9481244" y="6918745"/>
                <a:ext cx="1242" cy="165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420" y="14468"/>
                      <a:pt x="4860" y="7295"/>
                      <a:pt x="0" y="0"/>
                    </a:cubicBezTo>
                    <a:cubicBezTo>
                      <a:pt x="4860" y="7295"/>
                      <a:pt x="12420" y="14468"/>
                      <a:pt x="21600" y="216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>
                      <a:alpha val="0"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9"/>
              <p:cNvSpPr/>
              <p:nvPr/>
            </p:nvSpPr>
            <p:spPr>
              <a:xfrm>
                <a:off x="768749" y="640624"/>
                <a:ext cx="7923096" cy="596786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9"/>
              <p:cNvSpPr/>
              <p:nvPr/>
            </p:nvSpPr>
            <p:spPr>
              <a:xfrm>
                <a:off x="832811" y="704687"/>
                <a:ext cx="7817202" cy="587023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03" y="22"/>
                    </a:moveTo>
                    <a:cubicBezTo>
                      <a:pt x="21548" y="22"/>
                      <a:pt x="21584" y="70"/>
                      <a:pt x="21584" y="129"/>
                    </a:cubicBezTo>
                    <a:lnTo>
                      <a:pt x="21584" y="21471"/>
                    </a:lnTo>
                    <a:cubicBezTo>
                      <a:pt x="21584" y="21530"/>
                      <a:pt x="21548" y="21578"/>
                      <a:pt x="21503" y="21578"/>
                    </a:cubicBezTo>
                    <a:lnTo>
                      <a:pt x="97" y="21578"/>
                    </a:lnTo>
                    <a:cubicBezTo>
                      <a:pt x="52" y="21578"/>
                      <a:pt x="16" y="21530"/>
                      <a:pt x="16" y="21471"/>
                    </a:cubicBezTo>
                    <a:lnTo>
                      <a:pt x="16" y="129"/>
                    </a:lnTo>
                    <a:cubicBezTo>
                      <a:pt x="16" y="70"/>
                      <a:pt x="52" y="22"/>
                      <a:pt x="97" y="22"/>
                    </a:cubicBezTo>
                    <a:cubicBezTo>
                      <a:pt x="97" y="22"/>
                      <a:pt x="21503" y="22"/>
                      <a:pt x="21503" y="22"/>
                    </a:cubicBezTo>
                    <a:close/>
                    <a:moveTo>
                      <a:pt x="0" y="129"/>
                    </a:moveTo>
                    <a:lnTo>
                      <a:pt x="0" y="21471"/>
                    </a:lnTo>
                    <a:cubicBezTo>
                      <a:pt x="0" y="21542"/>
                      <a:pt x="44" y="21600"/>
                      <a:pt x="97" y="21600"/>
                    </a:cubicBezTo>
                    <a:lnTo>
                      <a:pt x="21503" y="21600"/>
                    </a:lnTo>
                    <a:cubicBezTo>
                      <a:pt x="21556" y="21600"/>
                      <a:pt x="21600" y="21542"/>
                      <a:pt x="21600" y="21471"/>
                    </a:cubicBezTo>
                    <a:lnTo>
                      <a:pt x="21600" y="129"/>
                    </a:lnTo>
                    <a:cubicBezTo>
                      <a:pt x="21600" y="58"/>
                      <a:pt x="21556" y="0"/>
                      <a:pt x="21503" y="0"/>
                    </a:cubicBezTo>
                    <a:lnTo>
                      <a:pt x="97" y="0"/>
                    </a:lnTo>
                    <a:cubicBezTo>
                      <a:pt x="44" y="0"/>
                      <a:pt x="0" y="58"/>
                      <a:pt x="0" y="129"/>
                    </a:cubicBezTo>
                    <a:close/>
                  </a:path>
                </a:pathLst>
              </a:custGeom>
              <a:solidFill>
                <a:srgbClr val="000000">
                  <a:alpha val="34900"/>
                </a:srgbClr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28" name="Google Shape;528;p49"/>
            <p:cNvPicPr preferRelativeResize="0"/>
            <p:nvPr/>
          </p:nvPicPr>
          <p:blipFill rotWithShape="1">
            <a:blip r:embed="rId3">
              <a:alphaModFix/>
            </a:blip>
            <a:srcRect r="16826" b="11582"/>
            <a:stretch/>
          </p:blipFill>
          <p:spPr>
            <a:xfrm>
              <a:off x="1051763" y="1810675"/>
              <a:ext cx="2961174" cy="2226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49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9"/>
          <p:cNvSpPr txBox="1"/>
          <p:nvPr/>
        </p:nvSpPr>
        <p:spPr>
          <a:xfrm>
            <a:off x="679202" y="562693"/>
            <a:ext cx="3122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Approach 3- </a:t>
            </a:r>
            <a:endParaRPr sz="21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iPhone as a Service  </a:t>
            </a:r>
            <a:endParaRPr sz="21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49"/>
          <p:cNvSpPr txBox="1"/>
          <p:nvPr/>
        </p:nvSpPr>
        <p:spPr>
          <a:xfrm>
            <a:off x="679200" y="1231675"/>
            <a:ext cx="46812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C95"/>
              </a:buClr>
              <a:buSzPts val="900"/>
              <a:buFont typeface="Calibri"/>
              <a:buNone/>
            </a:pPr>
            <a:r>
              <a:rPr lang="en" sz="1200">
                <a:solidFill>
                  <a:srgbClr val="838C95"/>
                </a:solidFill>
                <a:latin typeface="Didact Gothic"/>
                <a:ea typeface="Didact Gothic"/>
                <a:cs typeface="Didact Gothic"/>
                <a:sym typeface="Didact Gothic"/>
              </a:rPr>
              <a:t>Grow market share in India through new revenue streams.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2" name="Google Shape;532;p49"/>
          <p:cNvSpPr/>
          <p:nvPr/>
        </p:nvSpPr>
        <p:spPr>
          <a:xfrm>
            <a:off x="2806513" y="2032781"/>
            <a:ext cx="5921700" cy="1625100"/>
          </a:xfrm>
          <a:prstGeom prst="roundRect">
            <a:avLst>
              <a:gd name="adj" fmla="val 4800"/>
            </a:avLst>
          </a:prstGeom>
          <a:solidFill>
            <a:srgbClr val="222A34">
              <a:alpha val="8471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9"/>
          <p:cNvSpPr/>
          <p:nvPr/>
        </p:nvSpPr>
        <p:spPr>
          <a:xfrm>
            <a:off x="3305124" y="2324101"/>
            <a:ext cx="20103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Rental Model poses a lucrative business opportunity </a:t>
            </a: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4" name="Google Shape;534;p49"/>
          <p:cNvSpPr/>
          <p:nvPr/>
        </p:nvSpPr>
        <p:spPr>
          <a:xfrm>
            <a:off x="5561038" y="2034368"/>
            <a:ext cx="1202100" cy="1312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49"/>
          <p:cNvSpPr/>
          <p:nvPr/>
        </p:nvSpPr>
        <p:spPr>
          <a:xfrm>
            <a:off x="5640764" y="2168786"/>
            <a:ext cx="1042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40%</a:t>
            </a:r>
            <a:endParaRPr sz="1100"/>
          </a:p>
        </p:txBody>
      </p:sp>
      <p:sp>
        <p:nvSpPr>
          <p:cNvPr id="536" name="Google Shape;536;p49"/>
          <p:cNvSpPr/>
          <p:nvPr/>
        </p:nvSpPr>
        <p:spPr>
          <a:xfrm>
            <a:off x="5709500" y="2546150"/>
            <a:ext cx="9519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Of Indians would like to upgrade their phones within a year</a:t>
            </a:r>
            <a:endParaRPr sz="1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7" name="Google Shape;537;p49"/>
          <p:cNvSpPr/>
          <p:nvPr/>
        </p:nvSpPr>
        <p:spPr>
          <a:xfrm>
            <a:off x="7080868" y="2471602"/>
            <a:ext cx="1202100" cy="1189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49"/>
          <p:cNvSpPr/>
          <p:nvPr/>
        </p:nvSpPr>
        <p:spPr>
          <a:xfrm>
            <a:off x="7160595" y="2546153"/>
            <a:ext cx="1042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 of 3</a:t>
            </a:r>
            <a:endParaRPr sz="1100"/>
          </a:p>
        </p:txBody>
      </p:sp>
      <p:sp>
        <p:nvSpPr>
          <p:cNvPr id="539" name="Google Shape;539;p49"/>
          <p:cNvSpPr/>
          <p:nvPr/>
        </p:nvSpPr>
        <p:spPr>
          <a:xfrm>
            <a:off x="4392500" y="3733600"/>
            <a:ext cx="42444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iPhones can be rented on Apple’s online store, brick and mortar store (opening 2021), partner repair shops, and Rentomojo.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0" name="Google Shape;540;p49"/>
          <p:cNvSpPr/>
          <p:nvPr/>
        </p:nvSpPr>
        <p:spPr>
          <a:xfrm>
            <a:off x="760095" y="1584177"/>
            <a:ext cx="3357815" cy="14965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610"/>
                </a:moveTo>
                <a:lnTo>
                  <a:pt x="0" y="21600"/>
                </a:lnTo>
                <a:lnTo>
                  <a:pt x="21600" y="0"/>
                </a:lnTo>
                <a:lnTo>
                  <a:pt x="717" y="0"/>
                </a:lnTo>
                <a:cubicBezTo>
                  <a:pt x="322" y="0"/>
                  <a:pt x="0" y="722"/>
                  <a:pt x="0" y="161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9"/>
          <p:cNvSpPr/>
          <p:nvPr/>
        </p:nvSpPr>
        <p:spPr>
          <a:xfrm>
            <a:off x="7205975" y="2924725"/>
            <a:ext cx="951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People in India are Millennials</a:t>
            </a:r>
            <a:endParaRPr sz="1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2" name="Google Shape;542;p49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51001" y="4211837"/>
            <a:ext cx="2452035" cy="1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0"/>
          <p:cNvSpPr/>
          <p:nvPr/>
        </p:nvSpPr>
        <p:spPr>
          <a:xfrm>
            <a:off x="4579003" y="3529414"/>
            <a:ext cx="802818" cy="682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836" y="21600"/>
                </a:lnTo>
                <a:cubicBezTo>
                  <a:pt x="826" y="21600"/>
                  <a:pt x="0" y="20628"/>
                  <a:pt x="0" y="19440"/>
                </a:cubicBezTo>
                <a:lnTo>
                  <a:pt x="0" y="2160"/>
                </a:lnTo>
                <a:cubicBezTo>
                  <a:pt x="0" y="972"/>
                  <a:pt x="826" y="0"/>
                  <a:pt x="1836" y="0"/>
                </a:cubicBezTo>
                <a:lnTo>
                  <a:pt x="21600" y="0"/>
                </a:lnTo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222A34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50"/>
          <p:cNvSpPr/>
          <p:nvPr/>
        </p:nvSpPr>
        <p:spPr>
          <a:xfrm>
            <a:off x="5385493" y="3487284"/>
            <a:ext cx="3018168" cy="767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4000">
                <a:schemeClr val="lt1"/>
              </a:gs>
              <a:gs pos="100000">
                <a:srgbClr val="BFBFBF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0" name="Google Shape;550;p50"/>
          <p:cNvSpPr/>
          <p:nvPr/>
        </p:nvSpPr>
        <p:spPr>
          <a:xfrm>
            <a:off x="4278074" y="2891445"/>
            <a:ext cx="802818" cy="682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836" y="21600"/>
                </a:lnTo>
                <a:cubicBezTo>
                  <a:pt x="826" y="21600"/>
                  <a:pt x="0" y="20628"/>
                  <a:pt x="0" y="19440"/>
                </a:cubicBezTo>
                <a:lnTo>
                  <a:pt x="0" y="2160"/>
                </a:lnTo>
                <a:cubicBezTo>
                  <a:pt x="0" y="972"/>
                  <a:pt x="826" y="0"/>
                  <a:pt x="1836" y="0"/>
                </a:cubicBezTo>
                <a:lnTo>
                  <a:pt x="21600" y="0"/>
                </a:lnTo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844F07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50"/>
          <p:cNvSpPr/>
          <p:nvPr/>
        </p:nvSpPr>
        <p:spPr>
          <a:xfrm>
            <a:off x="5084563" y="2849315"/>
            <a:ext cx="3018168" cy="767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4000">
                <a:schemeClr val="lt1"/>
              </a:gs>
              <a:gs pos="100000">
                <a:srgbClr val="BFBFBF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2" name="Google Shape;552;p50"/>
          <p:cNvSpPr/>
          <p:nvPr/>
        </p:nvSpPr>
        <p:spPr>
          <a:xfrm>
            <a:off x="3977145" y="2253475"/>
            <a:ext cx="802818" cy="682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836" y="21600"/>
                </a:lnTo>
                <a:cubicBezTo>
                  <a:pt x="826" y="21600"/>
                  <a:pt x="0" y="20628"/>
                  <a:pt x="0" y="19440"/>
                </a:cubicBezTo>
                <a:lnTo>
                  <a:pt x="0" y="2160"/>
                </a:lnTo>
                <a:cubicBezTo>
                  <a:pt x="0" y="972"/>
                  <a:pt x="826" y="0"/>
                  <a:pt x="1836" y="0"/>
                </a:cubicBezTo>
                <a:lnTo>
                  <a:pt x="2160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4F6229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3" name="Google Shape;553;p50"/>
          <p:cNvSpPr/>
          <p:nvPr/>
        </p:nvSpPr>
        <p:spPr>
          <a:xfrm>
            <a:off x="4783635" y="2211345"/>
            <a:ext cx="3018168" cy="767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4000">
                <a:schemeClr val="lt1"/>
              </a:gs>
              <a:gs pos="100000">
                <a:srgbClr val="BFBFBF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4" name="Google Shape;554;p50"/>
          <p:cNvSpPr/>
          <p:nvPr/>
        </p:nvSpPr>
        <p:spPr>
          <a:xfrm>
            <a:off x="3676216" y="1615505"/>
            <a:ext cx="802818" cy="682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836" y="21600"/>
                </a:lnTo>
                <a:cubicBezTo>
                  <a:pt x="826" y="21600"/>
                  <a:pt x="0" y="20628"/>
                  <a:pt x="0" y="19440"/>
                </a:cubicBezTo>
                <a:lnTo>
                  <a:pt x="0" y="2160"/>
                </a:lnTo>
                <a:cubicBezTo>
                  <a:pt x="0" y="972"/>
                  <a:pt x="826" y="0"/>
                  <a:pt x="1836" y="0"/>
                </a:cubicBezTo>
                <a:lnTo>
                  <a:pt x="21600" y="0"/>
                </a:lnTo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0E5042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50"/>
          <p:cNvSpPr/>
          <p:nvPr/>
        </p:nvSpPr>
        <p:spPr>
          <a:xfrm>
            <a:off x="4482706" y="1573375"/>
            <a:ext cx="3018168" cy="767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4000">
                <a:schemeClr val="lt1"/>
              </a:gs>
              <a:gs pos="100000">
                <a:srgbClr val="BFBFBF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801" y="2297535"/>
            <a:ext cx="802800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8916" y="2930140"/>
            <a:ext cx="802800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8061" y="1611708"/>
            <a:ext cx="802800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3536" y="3577797"/>
            <a:ext cx="802800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771678" y="2309913"/>
            <a:ext cx="2452035" cy="1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066697" y="2936665"/>
            <a:ext cx="2452035" cy="1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51001" y="3578413"/>
            <a:ext cx="2452035" cy="1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50"/>
          <p:cNvSpPr/>
          <p:nvPr/>
        </p:nvSpPr>
        <p:spPr>
          <a:xfrm>
            <a:off x="4803287" y="3678193"/>
            <a:ext cx="413508" cy="415309"/>
          </a:xfrm>
          <a:custGeom>
            <a:avLst/>
            <a:gdLst/>
            <a:ahLst/>
            <a:cxnLst/>
            <a:rect l="l" t="t" r="r" b="b"/>
            <a:pathLst>
              <a:path w="254" h="256" extrusionOk="0">
                <a:moveTo>
                  <a:pt x="126" y="99"/>
                </a:moveTo>
                <a:cubicBezTo>
                  <a:pt x="133" y="99"/>
                  <a:pt x="139" y="104"/>
                  <a:pt x="139" y="111"/>
                </a:cubicBezTo>
                <a:cubicBezTo>
                  <a:pt x="147" y="111"/>
                  <a:pt x="147" y="111"/>
                  <a:pt x="147" y="111"/>
                </a:cubicBezTo>
                <a:cubicBezTo>
                  <a:pt x="147" y="101"/>
                  <a:pt x="140" y="93"/>
                  <a:pt x="130" y="91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12" y="93"/>
                  <a:pt x="105" y="101"/>
                  <a:pt x="105" y="111"/>
                </a:cubicBezTo>
                <a:cubicBezTo>
                  <a:pt x="105" y="123"/>
                  <a:pt x="114" y="132"/>
                  <a:pt x="126" y="132"/>
                </a:cubicBezTo>
                <a:cubicBezTo>
                  <a:pt x="133" y="132"/>
                  <a:pt x="139" y="138"/>
                  <a:pt x="139" y="145"/>
                </a:cubicBezTo>
                <a:cubicBezTo>
                  <a:pt x="139" y="152"/>
                  <a:pt x="133" y="158"/>
                  <a:pt x="126" y="158"/>
                </a:cubicBezTo>
                <a:cubicBezTo>
                  <a:pt x="119" y="158"/>
                  <a:pt x="113" y="152"/>
                  <a:pt x="113" y="145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5" y="155"/>
                  <a:pt x="112" y="164"/>
                  <a:pt x="122" y="16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0" y="164"/>
                  <a:pt x="147" y="155"/>
                  <a:pt x="147" y="145"/>
                </a:cubicBezTo>
                <a:cubicBezTo>
                  <a:pt x="147" y="134"/>
                  <a:pt x="138" y="124"/>
                  <a:pt x="126" y="124"/>
                </a:cubicBezTo>
                <a:cubicBezTo>
                  <a:pt x="119" y="124"/>
                  <a:pt x="113" y="119"/>
                  <a:pt x="113" y="111"/>
                </a:cubicBezTo>
                <a:cubicBezTo>
                  <a:pt x="113" y="104"/>
                  <a:pt x="119" y="99"/>
                  <a:pt x="126" y="99"/>
                </a:cubicBezTo>
                <a:close/>
                <a:moveTo>
                  <a:pt x="11" y="59"/>
                </a:moveTo>
                <a:cubicBezTo>
                  <a:pt x="12" y="60"/>
                  <a:pt x="12" y="60"/>
                  <a:pt x="13" y="60"/>
                </a:cubicBezTo>
                <a:cubicBezTo>
                  <a:pt x="14" y="60"/>
                  <a:pt x="16" y="59"/>
                  <a:pt x="16" y="58"/>
                </a:cubicBezTo>
                <a:cubicBezTo>
                  <a:pt x="27" y="42"/>
                  <a:pt x="40" y="29"/>
                  <a:pt x="56" y="18"/>
                </a:cubicBezTo>
                <a:cubicBezTo>
                  <a:pt x="58" y="17"/>
                  <a:pt x="59" y="15"/>
                  <a:pt x="57" y="13"/>
                </a:cubicBezTo>
                <a:cubicBezTo>
                  <a:pt x="56" y="11"/>
                  <a:pt x="54" y="11"/>
                  <a:pt x="52" y="12"/>
                </a:cubicBezTo>
                <a:cubicBezTo>
                  <a:pt x="35" y="22"/>
                  <a:pt x="20" y="37"/>
                  <a:pt x="10" y="54"/>
                </a:cubicBezTo>
                <a:cubicBezTo>
                  <a:pt x="9" y="56"/>
                  <a:pt x="9" y="58"/>
                  <a:pt x="11" y="59"/>
                </a:cubicBezTo>
                <a:close/>
                <a:moveTo>
                  <a:pt x="196" y="18"/>
                </a:moveTo>
                <a:cubicBezTo>
                  <a:pt x="212" y="29"/>
                  <a:pt x="225" y="42"/>
                  <a:pt x="236" y="58"/>
                </a:cubicBezTo>
                <a:cubicBezTo>
                  <a:pt x="236" y="59"/>
                  <a:pt x="238" y="60"/>
                  <a:pt x="239" y="60"/>
                </a:cubicBezTo>
                <a:cubicBezTo>
                  <a:pt x="240" y="60"/>
                  <a:pt x="240" y="60"/>
                  <a:pt x="241" y="59"/>
                </a:cubicBezTo>
                <a:cubicBezTo>
                  <a:pt x="243" y="58"/>
                  <a:pt x="243" y="56"/>
                  <a:pt x="242" y="54"/>
                </a:cubicBezTo>
                <a:cubicBezTo>
                  <a:pt x="232" y="37"/>
                  <a:pt x="217" y="22"/>
                  <a:pt x="200" y="12"/>
                </a:cubicBezTo>
                <a:cubicBezTo>
                  <a:pt x="198" y="11"/>
                  <a:pt x="196" y="11"/>
                  <a:pt x="195" y="13"/>
                </a:cubicBezTo>
                <a:cubicBezTo>
                  <a:pt x="193" y="15"/>
                  <a:pt x="194" y="17"/>
                  <a:pt x="196" y="18"/>
                </a:cubicBezTo>
                <a:close/>
                <a:moveTo>
                  <a:pt x="241" y="197"/>
                </a:moveTo>
                <a:cubicBezTo>
                  <a:pt x="239" y="195"/>
                  <a:pt x="237" y="196"/>
                  <a:pt x="236" y="198"/>
                </a:cubicBezTo>
                <a:cubicBezTo>
                  <a:pt x="225" y="214"/>
                  <a:pt x="212" y="227"/>
                  <a:pt x="196" y="238"/>
                </a:cubicBezTo>
                <a:cubicBezTo>
                  <a:pt x="194" y="239"/>
                  <a:pt x="193" y="241"/>
                  <a:pt x="195" y="243"/>
                </a:cubicBezTo>
                <a:cubicBezTo>
                  <a:pt x="195" y="244"/>
                  <a:pt x="197" y="245"/>
                  <a:pt x="198" y="245"/>
                </a:cubicBezTo>
                <a:cubicBezTo>
                  <a:pt x="199" y="245"/>
                  <a:pt x="199" y="245"/>
                  <a:pt x="200" y="244"/>
                </a:cubicBezTo>
                <a:cubicBezTo>
                  <a:pt x="217" y="234"/>
                  <a:pt x="232" y="219"/>
                  <a:pt x="242" y="202"/>
                </a:cubicBezTo>
                <a:cubicBezTo>
                  <a:pt x="243" y="200"/>
                  <a:pt x="243" y="198"/>
                  <a:pt x="241" y="197"/>
                </a:cubicBezTo>
                <a:close/>
                <a:moveTo>
                  <a:pt x="56" y="238"/>
                </a:moveTo>
                <a:cubicBezTo>
                  <a:pt x="40" y="227"/>
                  <a:pt x="27" y="214"/>
                  <a:pt x="16" y="198"/>
                </a:cubicBezTo>
                <a:cubicBezTo>
                  <a:pt x="15" y="196"/>
                  <a:pt x="13" y="195"/>
                  <a:pt x="11" y="197"/>
                </a:cubicBezTo>
                <a:cubicBezTo>
                  <a:pt x="9" y="198"/>
                  <a:pt x="9" y="200"/>
                  <a:pt x="10" y="202"/>
                </a:cubicBezTo>
                <a:cubicBezTo>
                  <a:pt x="20" y="219"/>
                  <a:pt x="35" y="234"/>
                  <a:pt x="52" y="244"/>
                </a:cubicBezTo>
                <a:cubicBezTo>
                  <a:pt x="53" y="245"/>
                  <a:pt x="53" y="245"/>
                  <a:pt x="54" y="245"/>
                </a:cubicBezTo>
                <a:cubicBezTo>
                  <a:pt x="55" y="245"/>
                  <a:pt x="57" y="244"/>
                  <a:pt x="57" y="243"/>
                </a:cubicBezTo>
                <a:cubicBezTo>
                  <a:pt x="59" y="241"/>
                  <a:pt x="58" y="239"/>
                  <a:pt x="56" y="238"/>
                </a:cubicBezTo>
                <a:close/>
                <a:moveTo>
                  <a:pt x="234" y="124"/>
                </a:moveTo>
                <a:cubicBezTo>
                  <a:pt x="232" y="68"/>
                  <a:pt x="186" y="22"/>
                  <a:pt x="130" y="2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66" y="22"/>
                  <a:pt x="20" y="68"/>
                  <a:pt x="18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32"/>
                  <a:pt x="0" y="132"/>
                  <a:pt x="0" y="132"/>
                </a:cubicBezTo>
                <a:cubicBezTo>
                  <a:pt x="18" y="132"/>
                  <a:pt x="18" y="132"/>
                  <a:pt x="18" y="132"/>
                </a:cubicBezTo>
                <a:cubicBezTo>
                  <a:pt x="20" y="188"/>
                  <a:pt x="66" y="234"/>
                  <a:pt x="122" y="236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30" y="256"/>
                  <a:pt x="130" y="256"/>
                  <a:pt x="130" y="256"/>
                </a:cubicBezTo>
                <a:cubicBezTo>
                  <a:pt x="130" y="236"/>
                  <a:pt x="130" y="236"/>
                  <a:pt x="130" y="236"/>
                </a:cubicBezTo>
                <a:cubicBezTo>
                  <a:pt x="186" y="234"/>
                  <a:pt x="232" y="188"/>
                  <a:pt x="23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4" y="124"/>
                  <a:pt x="254" y="124"/>
                  <a:pt x="254" y="124"/>
                </a:cubicBezTo>
                <a:lnTo>
                  <a:pt x="234" y="124"/>
                </a:lnTo>
                <a:close/>
                <a:moveTo>
                  <a:pt x="122" y="28"/>
                </a:moveTo>
                <a:cubicBezTo>
                  <a:pt x="122" y="56"/>
                  <a:pt x="122" y="56"/>
                  <a:pt x="122" y="56"/>
                </a:cubicBezTo>
                <a:cubicBezTo>
                  <a:pt x="85" y="58"/>
                  <a:pt x="56" y="88"/>
                  <a:pt x="54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8" y="72"/>
                  <a:pt x="70" y="30"/>
                  <a:pt x="122" y="28"/>
                </a:cubicBezTo>
                <a:close/>
                <a:moveTo>
                  <a:pt x="122" y="228"/>
                </a:moveTo>
                <a:cubicBezTo>
                  <a:pt x="70" y="226"/>
                  <a:pt x="28" y="184"/>
                  <a:pt x="26" y="132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56" y="169"/>
                  <a:pt x="85" y="198"/>
                  <a:pt x="122" y="200"/>
                </a:cubicBezTo>
                <a:lnTo>
                  <a:pt x="122" y="228"/>
                </a:lnTo>
                <a:close/>
                <a:moveTo>
                  <a:pt x="126" y="192"/>
                </a:moveTo>
                <a:cubicBezTo>
                  <a:pt x="91" y="192"/>
                  <a:pt x="62" y="163"/>
                  <a:pt x="62" y="128"/>
                </a:cubicBezTo>
                <a:cubicBezTo>
                  <a:pt x="62" y="93"/>
                  <a:pt x="91" y="64"/>
                  <a:pt x="126" y="64"/>
                </a:cubicBezTo>
                <a:cubicBezTo>
                  <a:pt x="161" y="64"/>
                  <a:pt x="190" y="93"/>
                  <a:pt x="190" y="128"/>
                </a:cubicBezTo>
                <a:cubicBezTo>
                  <a:pt x="190" y="163"/>
                  <a:pt x="161" y="192"/>
                  <a:pt x="126" y="192"/>
                </a:cubicBezTo>
                <a:close/>
                <a:moveTo>
                  <a:pt x="130" y="228"/>
                </a:moveTo>
                <a:cubicBezTo>
                  <a:pt x="130" y="200"/>
                  <a:pt x="130" y="200"/>
                  <a:pt x="130" y="200"/>
                </a:cubicBezTo>
                <a:cubicBezTo>
                  <a:pt x="167" y="198"/>
                  <a:pt x="196" y="169"/>
                  <a:pt x="198" y="132"/>
                </a:cubicBezTo>
                <a:cubicBezTo>
                  <a:pt x="226" y="132"/>
                  <a:pt x="226" y="132"/>
                  <a:pt x="226" y="132"/>
                </a:cubicBezTo>
                <a:cubicBezTo>
                  <a:pt x="224" y="184"/>
                  <a:pt x="182" y="226"/>
                  <a:pt x="130" y="228"/>
                </a:cubicBezTo>
                <a:close/>
                <a:moveTo>
                  <a:pt x="198" y="124"/>
                </a:moveTo>
                <a:cubicBezTo>
                  <a:pt x="196" y="88"/>
                  <a:pt x="167" y="58"/>
                  <a:pt x="130" y="56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82" y="30"/>
                  <a:pt x="224" y="72"/>
                  <a:pt x="226" y="124"/>
                </a:cubicBezTo>
                <a:lnTo>
                  <a:pt x="198" y="1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0"/>
          <p:cNvSpPr/>
          <p:nvPr/>
        </p:nvSpPr>
        <p:spPr>
          <a:xfrm>
            <a:off x="4458904" y="3034465"/>
            <a:ext cx="416209" cy="41530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100" y="231"/>
                </a:moveTo>
                <a:cubicBezTo>
                  <a:pt x="98" y="231"/>
                  <a:pt x="96" y="233"/>
                  <a:pt x="96" y="235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4" y="256"/>
                  <a:pt x="104" y="256"/>
                  <a:pt x="104" y="256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04" y="233"/>
                  <a:pt x="102" y="231"/>
                  <a:pt x="100" y="231"/>
                </a:cubicBezTo>
                <a:close/>
                <a:moveTo>
                  <a:pt x="28" y="231"/>
                </a:moveTo>
                <a:cubicBezTo>
                  <a:pt x="26" y="231"/>
                  <a:pt x="24" y="233"/>
                  <a:pt x="24" y="235"/>
                </a:cubicBezTo>
                <a:cubicBezTo>
                  <a:pt x="24" y="256"/>
                  <a:pt x="24" y="256"/>
                  <a:pt x="24" y="256"/>
                </a:cubicBezTo>
                <a:cubicBezTo>
                  <a:pt x="32" y="256"/>
                  <a:pt x="32" y="256"/>
                  <a:pt x="32" y="256"/>
                </a:cubicBezTo>
                <a:cubicBezTo>
                  <a:pt x="32" y="235"/>
                  <a:pt x="32" y="235"/>
                  <a:pt x="32" y="235"/>
                </a:cubicBezTo>
                <a:cubicBezTo>
                  <a:pt x="32" y="233"/>
                  <a:pt x="30" y="231"/>
                  <a:pt x="28" y="231"/>
                </a:cubicBezTo>
                <a:close/>
                <a:moveTo>
                  <a:pt x="91" y="196"/>
                </a:moveTo>
                <a:cubicBezTo>
                  <a:pt x="85" y="196"/>
                  <a:pt x="85" y="196"/>
                  <a:pt x="85" y="196"/>
                </a:cubicBezTo>
                <a:cubicBezTo>
                  <a:pt x="92" y="190"/>
                  <a:pt x="96" y="182"/>
                  <a:pt x="96" y="172"/>
                </a:cubicBezTo>
                <a:cubicBezTo>
                  <a:pt x="96" y="154"/>
                  <a:pt x="82" y="140"/>
                  <a:pt x="64" y="140"/>
                </a:cubicBezTo>
                <a:cubicBezTo>
                  <a:pt x="46" y="140"/>
                  <a:pt x="32" y="154"/>
                  <a:pt x="32" y="172"/>
                </a:cubicBezTo>
                <a:cubicBezTo>
                  <a:pt x="32" y="182"/>
                  <a:pt x="36" y="190"/>
                  <a:pt x="43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14" y="196"/>
                  <a:pt x="0" y="211"/>
                  <a:pt x="0" y="235"/>
                </a:cubicBezTo>
                <a:cubicBezTo>
                  <a:pt x="0" y="256"/>
                  <a:pt x="0" y="256"/>
                  <a:pt x="0" y="256"/>
                </a:cubicBezTo>
                <a:cubicBezTo>
                  <a:pt x="8" y="256"/>
                  <a:pt x="8" y="256"/>
                  <a:pt x="8" y="25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15"/>
                  <a:pt x="19" y="204"/>
                  <a:pt x="37" y="204"/>
                </a:cubicBezTo>
                <a:cubicBezTo>
                  <a:pt x="91" y="204"/>
                  <a:pt x="91" y="204"/>
                  <a:pt x="91" y="204"/>
                </a:cubicBezTo>
                <a:cubicBezTo>
                  <a:pt x="109" y="204"/>
                  <a:pt x="120" y="215"/>
                  <a:pt x="120" y="235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28" y="211"/>
                  <a:pt x="114" y="196"/>
                  <a:pt x="91" y="196"/>
                </a:cubicBezTo>
                <a:close/>
                <a:moveTo>
                  <a:pt x="64" y="196"/>
                </a:moveTo>
                <a:cubicBezTo>
                  <a:pt x="51" y="196"/>
                  <a:pt x="40" y="185"/>
                  <a:pt x="40" y="172"/>
                </a:cubicBezTo>
                <a:cubicBezTo>
                  <a:pt x="40" y="159"/>
                  <a:pt x="51" y="148"/>
                  <a:pt x="64" y="148"/>
                </a:cubicBezTo>
                <a:cubicBezTo>
                  <a:pt x="77" y="148"/>
                  <a:pt x="88" y="159"/>
                  <a:pt x="88" y="172"/>
                </a:cubicBezTo>
                <a:cubicBezTo>
                  <a:pt x="88" y="185"/>
                  <a:pt x="77" y="196"/>
                  <a:pt x="64" y="196"/>
                </a:cubicBezTo>
                <a:close/>
                <a:moveTo>
                  <a:pt x="184" y="41"/>
                </a:moveTo>
                <a:cubicBezTo>
                  <a:pt x="191" y="41"/>
                  <a:pt x="198" y="47"/>
                  <a:pt x="198" y="55"/>
                </a:cubicBezTo>
                <a:cubicBezTo>
                  <a:pt x="206" y="55"/>
                  <a:pt x="206" y="55"/>
                  <a:pt x="206" y="55"/>
                </a:cubicBezTo>
                <a:cubicBezTo>
                  <a:pt x="206" y="44"/>
                  <a:pt x="198" y="35"/>
                  <a:pt x="188" y="34"/>
                </a:cubicBezTo>
                <a:cubicBezTo>
                  <a:pt x="188" y="24"/>
                  <a:pt x="188" y="24"/>
                  <a:pt x="188" y="24"/>
                </a:cubicBezTo>
                <a:cubicBezTo>
                  <a:pt x="180" y="24"/>
                  <a:pt x="180" y="24"/>
                  <a:pt x="180" y="24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70" y="35"/>
                  <a:pt x="162" y="44"/>
                  <a:pt x="162" y="55"/>
                </a:cubicBezTo>
                <a:cubicBezTo>
                  <a:pt x="162" y="67"/>
                  <a:pt x="172" y="76"/>
                  <a:pt x="184" y="76"/>
                </a:cubicBezTo>
                <a:cubicBezTo>
                  <a:pt x="191" y="76"/>
                  <a:pt x="198" y="82"/>
                  <a:pt x="198" y="90"/>
                </a:cubicBezTo>
                <a:cubicBezTo>
                  <a:pt x="198" y="97"/>
                  <a:pt x="191" y="103"/>
                  <a:pt x="184" y="103"/>
                </a:cubicBezTo>
                <a:cubicBezTo>
                  <a:pt x="177" y="103"/>
                  <a:pt x="170" y="97"/>
                  <a:pt x="170" y="9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62" y="100"/>
                  <a:pt x="170" y="109"/>
                  <a:pt x="180" y="111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98" y="109"/>
                  <a:pt x="206" y="100"/>
                  <a:pt x="206" y="90"/>
                </a:cubicBezTo>
                <a:cubicBezTo>
                  <a:pt x="206" y="78"/>
                  <a:pt x="196" y="68"/>
                  <a:pt x="184" y="68"/>
                </a:cubicBezTo>
                <a:cubicBezTo>
                  <a:pt x="177" y="68"/>
                  <a:pt x="170" y="62"/>
                  <a:pt x="170" y="55"/>
                </a:cubicBezTo>
                <a:cubicBezTo>
                  <a:pt x="170" y="47"/>
                  <a:pt x="177" y="41"/>
                  <a:pt x="184" y="41"/>
                </a:cubicBezTo>
                <a:close/>
                <a:moveTo>
                  <a:pt x="184" y="0"/>
                </a:moveTo>
                <a:cubicBezTo>
                  <a:pt x="144" y="0"/>
                  <a:pt x="112" y="32"/>
                  <a:pt x="112" y="72"/>
                </a:cubicBezTo>
                <a:cubicBezTo>
                  <a:pt x="112" y="85"/>
                  <a:pt x="115" y="97"/>
                  <a:pt x="122" y="10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8"/>
                  <a:pt x="114" y="140"/>
                  <a:pt x="115" y="141"/>
                </a:cubicBezTo>
                <a:cubicBezTo>
                  <a:pt x="116" y="142"/>
                  <a:pt x="118" y="142"/>
                  <a:pt x="119" y="142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58" y="140"/>
                  <a:pt x="171" y="144"/>
                  <a:pt x="184" y="144"/>
                </a:cubicBezTo>
                <a:cubicBezTo>
                  <a:pt x="224" y="144"/>
                  <a:pt x="256" y="112"/>
                  <a:pt x="256" y="72"/>
                </a:cubicBezTo>
                <a:cubicBezTo>
                  <a:pt x="256" y="32"/>
                  <a:pt x="224" y="0"/>
                  <a:pt x="184" y="0"/>
                </a:cubicBezTo>
                <a:close/>
                <a:moveTo>
                  <a:pt x="184" y="136"/>
                </a:moveTo>
                <a:cubicBezTo>
                  <a:pt x="172" y="136"/>
                  <a:pt x="160" y="132"/>
                  <a:pt x="149" y="126"/>
                </a:cubicBezTo>
                <a:cubicBezTo>
                  <a:pt x="149" y="125"/>
                  <a:pt x="148" y="125"/>
                  <a:pt x="147" y="125"/>
                </a:cubicBezTo>
                <a:cubicBezTo>
                  <a:pt x="147" y="125"/>
                  <a:pt x="146" y="125"/>
                  <a:pt x="146" y="125"/>
                </a:cubicBezTo>
                <a:cubicBezTo>
                  <a:pt x="124" y="132"/>
                  <a:pt x="124" y="132"/>
                  <a:pt x="124" y="13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0" y="107"/>
                  <a:pt x="130" y="106"/>
                  <a:pt x="129" y="105"/>
                </a:cubicBezTo>
                <a:cubicBezTo>
                  <a:pt x="123" y="95"/>
                  <a:pt x="120" y="84"/>
                  <a:pt x="120" y="72"/>
                </a:cubicBezTo>
                <a:cubicBezTo>
                  <a:pt x="120" y="37"/>
                  <a:pt x="149" y="8"/>
                  <a:pt x="184" y="8"/>
                </a:cubicBezTo>
                <a:cubicBezTo>
                  <a:pt x="219" y="8"/>
                  <a:pt x="248" y="37"/>
                  <a:pt x="248" y="72"/>
                </a:cubicBezTo>
                <a:cubicBezTo>
                  <a:pt x="248" y="107"/>
                  <a:pt x="219" y="136"/>
                  <a:pt x="184" y="1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0"/>
          <p:cNvSpPr/>
          <p:nvPr/>
        </p:nvSpPr>
        <p:spPr>
          <a:xfrm>
            <a:off x="4205342" y="2413002"/>
            <a:ext cx="345041" cy="415309"/>
          </a:xfrm>
          <a:custGeom>
            <a:avLst/>
            <a:gdLst/>
            <a:ahLst/>
            <a:cxnLst/>
            <a:rect l="l" t="t" r="r" b="b"/>
            <a:pathLst>
              <a:path w="212" h="256" extrusionOk="0">
                <a:moveTo>
                  <a:pt x="212" y="150"/>
                </a:moveTo>
                <a:cubicBezTo>
                  <a:pt x="212" y="99"/>
                  <a:pt x="177" y="56"/>
                  <a:pt x="128" y="46"/>
                </a:cubicBezTo>
                <a:cubicBezTo>
                  <a:pt x="128" y="8"/>
                  <a:pt x="128" y="8"/>
                  <a:pt x="128" y="8"/>
                </a:cubicBezTo>
                <a:cubicBezTo>
                  <a:pt x="145" y="8"/>
                  <a:pt x="145" y="8"/>
                  <a:pt x="145" y="8"/>
                </a:cubicBezTo>
                <a:cubicBezTo>
                  <a:pt x="147" y="8"/>
                  <a:pt x="149" y="6"/>
                  <a:pt x="149" y="4"/>
                </a:cubicBezTo>
                <a:cubicBezTo>
                  <a:pt x="149" y="2"/>
                  <a:pt x="147" y="0"/>
                  <a:pt x="14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0"/>
                  <a:pt x="63" y="2"/>
                  <a:pt x="63" y="4"/>
                </a:cubicBezTo>
                <a:cubicBezTo>
                  <a:pt x="63" y="6"/>
                  <a:pt x="65" y="8"/>
                  <a:pt x="67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6"/>
                  <a:pt x="84" y="46"/>
                  <a:pt x="84" y="46"/>
                </a:cubicBezTo>
                <a:cubicBezTo>
                  <a:pt x="35" y="56"/>
                  <a:pt x="0" y="99"/>
                  <a:pt x="0" y="150"/>
                </a:cubicBezTo>
                <a:cubicBezTo>
                  <a:pt x="0" y="151"/>
                  <a:pt x="0" y="151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1" y="210"/>
                  <a:pt x="48" y="256"/>
                  <a:pt x="106" y="256"/>
                </a:cubicBezTo>
                <a:cubicBezTo>
                  <a:pt x="146" y="256"/>
                  <a:pt x="180" y="234"/>
                  <a:pt x="198" y="202"/>
                </a:cubicBezTo>
                <a:cubicBezTo>
                  <a:pt x="199" y="202"/>
                  <a:pt x="199" y="202"/>
                  <a:pt x="199" y="201"/>
                </a:cubicBezTo>
                <a:cubicBezTo>
                  <a:pt x="207" y="187"/>
                  <a:pt x="212" y="170"/>
                  <a:pt x="212" y="152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212" y="151"/>
                  <a:pt x="212" y="151"/>
                  <a:pt x="212" y="150"/>
                </a:cubicBezTo>
                <a:close/>
                <a:moveTo>
                  <a:pt x="193" y="196"/>
                </a:moveTo>
                <a:cubicBezTo>
                  <a:pt x="171" y="196"/>
                  <a:pt x="171" y="196"/>
                  <a:pt x="171" y="196"/>
                </a:cubicBezTo>
                <a:cubicBezTo>
                  <a:pt x="169" y="196"/>
                  <a:pt x="167" y="198"/>
                  <a:pt x="167" y="200"/>
                </a:cubicBezTo>
                <a:cubicBezTo>
                  <a:pt x="167" y="202"/>
                  <a:pt x="169" y="204"/>
                  <a:pt x="171" y="204"/>
                </a:cubicBezTo>
                <a:cubicBezTo>
                  <a:pt x="188" y="204"/>
                  <a:pt x="188" y="204"/>
                  <a:pt x="188" y="204"/>
                </a:cubicBezTo>
                <a:cubicBezTo>
                  <a:pt x="182" y="212"/>
                  <a:pt x="175" y="220"/>
                  <a:pt x="168" y="226"/>
                </a:cubicBezTo>
                <a:cubicBezTo>
                  <a:pt x="167" y="225"/>
                  <a:pt x="166" y="224"/>
                  <a:pt x="164" y="224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2" y="224"/>
                  <a:pt x="120" y="226"/>
                  <a:pt x="120" y="228"/>
                </a:cubicBezTo>
                <a:cubicBezTo>
                  <a:pt x="120" y="230"/>
                  <a:pt x="122" y="232"/>
                  <a:pt x="124" y="232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44" y="242"/>
                  <a:pt x="126" y="248"/>
                  <a:pt x="106" y="248"/>
                </a:cubicBezTo>
                <a:cubicBezTo>
                  <a:pt x="72" y="248"/>
                  <a:pt x="42" y="230"/>
                  <a:pt x="24" y="204"/>
                </a:cubicBezTo>
                <a:cubicBezTo>
                  <a:pt x="41" y="204"/>
                  <a:pt x="41" y="204"/>
                  <a:pt x="41" y="204"/>
                </a:cubicBezTo>
                <a:cubicBezTo>
                  <a:pt x="44" y="204"/>
                  <a:pt x="45" y="202"/>
                  <a:pt x="45" y="200"/>
                </a:cubicBezTo>
                <a:cubicBezTo>
                  <a:pt x="45" y="198"/>
                  <a:pt x="44" y="196"/>
                  <a:pt x="41" y="196"/>
                </a:cubicBezTo>
                <a:cubicBezTo>
                  <a:pt x="19" y="196"/>
                  <a:pt x="19" y="196"/>
                  <a:pt x="19" y="196"/>
                </a:cubicBezTo>
                <a:cubicBezTo>
                  <a:pt x="13" y="184"/>
                  <a:pt x="9" y="170"/>
                  <a:pt x="8" y="156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45" y="162"/>
                  <a:pt x="46" y="167"/>
                  <a:pt x="48" y="172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0" y="172"/>
                  <a:pt x="28" y="174"/>
                  <a:pt x="28" y="176"/>
                </a:cubicBezTo>
                <a:cubicBezTo>
                  <a:pt x="28" y="178"/>
                  <a:pt x="30" y="180"/>
                  <a:pt x="32" y="180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63" y="199"/>
                  <a:pt x="83" y="212"/>
                  <a:pt x="106" y="212"/>
                </a:cubicBezTo>
                <a:cubicBezTo>
                  <a:pt x="129" y="212"/>
                  <a:pt x="149" y="199"/>
                  <a:pt x="160" y="180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82" y="180"/>
                  <a:pt x="184" y="178"/>
                  <a:pt x="184" y="176"/>
                </a:cubicBezTo>
                <a:cubicBezTo>
                  <a:pt x="184" y="174"/>
                  <a:pt x="182" y="172"/>
                  <a:pt x="180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6" y="167"/>
                  <a:pt x="167" y="162"/>
                  <a:pt x="168" y="156"/>
                </a:cubicBezTo>
                <a:cubicBezTo>
                  <a:pt x="204" y="156"/>
                  <a:pt x="204" y="156"/>
                  <a:pt x="204" y="156"/>
                </a:cubicBezTo>
                <a:cubicBezTo>
                  <a:pt x="203" y="170"/>
                  <a:pt x="199" y="184"/>
                  <a:pt x="193" y="196"/>
                </a:cubicBezTo>
                <a:close/>
                <a:moveTo>
                  <a:pt x="52" y="150"/>
                </a:moveTo>
                <a:cubicBezTo>
                  <a:pt x="52" y="120"/>
                  <a:pt x="76" y="96"/>
                  <a:pt x="106" y="96"/>
                </a:cubicBezTo>
                <a:cubicBezTo>
                  <a:pt x="136" y="96"/>
                  <a:pt x="160" y="120"/>
                  <a:pt x="160" y="150"/>
                </a:cubicBezTo>
                <a:cubicBezTo>
                  <a:pt x="160" y="180"/>
                  <a:pt x="136" y="204"/>
                  <a:pt x="106" y="204"/>
                </a:cubicBezTo>
                <a:cubicBezTo>
                  <a:pt x="76" y="204"/>
                  <a:pt x="52" y="180"/>
                  <a:pt x="52" y="150"/>
                </a:cubicBezTo>
                <a:close/>
                <a:moveTo>
                  <a:pt x="168" y="148"/>
                </a:moveTo>
                <a:cubicBezTo>
                  <a:pt x="167" y="115"/>
                  <a:pt x="139" y="88"/>
                  <a:pt x="106" y="88"/>
                </a:cubicBezTo>
                <a:cubicBezTo>
                  <a:pt x="72" y="88"/>
                  <a:pt x="45" y="115"/>
                  <a:pt x="44" y="148"/>
                </a:cubicBezTo>
                <a:cubicBezTo>
                  <a:pt x="8" y="148"/>
                  <a:pt x="8" y="148"/>
                  <a:pt x="8" y="148"/>
                </a:cubicBezTo>
                <a:cubicBezTo>
                  <a:pt x="9" y="101"/>
                  <a:pt x="43" y="61"/>
                  <a:pt x="89" y="53"/>
                </a:cubicBezTo>
                <a:cubicBezTo>
                  <a:pt x="91" y="53"/>
                  <a:pt x="92" y="51"/>
                  <a:pt x="92" y="49"/>
                </a:cubicBezTo>
                <a:cubicBezTo>
                  <a:pt x="92" y="8"/>
                  <a:pt x="92" y="8"/>
                  <a:pt x="92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51"/>
                  <a:pt x="121" y="53"/>
                  <a:pt x="123" y="53"/>
                </a:cubicBezTo>
                <a:cubicBezTo>
                  <a:pt x="169" y="61"/>
                  <a:pt x="203" y="101"/>
                  <a:pt x="204" y="148"/>
                </a:cubicBezTo>
                <a:lnTo>
                  <a:pt x="168" y="148"/>
                </a:lnTo>
                <a:close/>
                <a:moveTo>
                  <a:pt x="106" y="175"/>
                </a:moveTo>
                <a:cubicBezTo>
                  <a:pt x="100" y="175"/>
                  <a:pt x="95" y="171"/>
                  <a:pt x="95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74"/>
                  <a:pt x="94" y="181"/>
                  <a:pt x="102" y="183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83"/>
                  <a:pt x="110" y="183"/>
                  <a:pt x="110" y="183"/>
                </a:cubicBezTo>
                <a:cubicBezTo>
                  <a:pt x="118" y="181"/>
                  <a:pt x="125" y="174"/>
                  <a:pt x="125" y="165"/>
                </a:cubicBezTo>
                <a:cubicBezTo>
                  <a:pt x="125" y="154"/>
                  <a:pt x="116" y="146"/>
                  <a:pt x="106" y="146"/>
                </a:cubicBezTo>
                <a:cubicBezTo>
                  <a:pt x="100" y="146"/>
                  <a:pt x="95" y="141"/>
                  <a:pt x="95" y="135"/>
                </a:cubicBezTo>
                <a:cubicBezTo>
                  <a:pt x="95" y="129"/>
                  <a:pt x="100" y="124"/>
                  <a:pt x="106" y="124"/>
                </a:cubicBezTo>
                <a:cubicBezTo>
                  <a:pt x="112" y="124"/>
                  <a:pt x="117" y="129"/>
                  <a:pt x="117" y="135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25" y="126"/>
                  <a:pt x="118" y="119"/>
                  <a:pt x="110" y="117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4" y="119"/>
                  <a:pt x="87" y="126"/>
                  <a:pt x="87" y="135"/>
                </a:cubicBezTo>
                <a:cubicBezTo>
                  <a:pt x="87" y="146"/>
                  <a:pt x="96" y="154"/>
                  <a:pt x="106" y="154"/>
                </a:cubicBezTo>
                <a:cubicBezTo>
                  <a:pt x="112" y="154"/>
                  <a:pt x="117" y="159"/>
                  <a:pt x="117" y="165"/>
                </a:cubicBezTo>
                <a:cubicBezTo>
                  <a:pt x="117" y="171"/>
                  <a:pt x="112" y="175"/>
                  <a:pt x="106" y="175"/>
                </a:cubicBezTo>
                <a:close/>
                <a:moveTo>
                  <a:pt x="102" y="212"/>
                </a:moveTo>
                <a:cubicBezTo>
                  <a:pt x="62" y="212"/>
                  <a:pt x="62" y="212"/>
                  <a:pt x="62" y="212"/>
                </a:cubicBezTo>
                <a:cubicBezTo>
                  <a:pt x="60" y="212"/>
                  <a:pt x="58" y="214"/>
                  <a:pt x="58" y="216"/>
                </a:cubicBezTo>
                <a:cubicBezTo>
                  <a:pt x="58" y="218"/>
                  <a:pt x="60" y="220"/>
                  <a:pt x="62" y="220"/>
                </a:cubicBezTo>
                <a:cubicBezTo>
                  <a:pt x="102" y="220"/>
                  <a:pt x="102" y="220"/>
                  <a:pt x="102" y="220"/>
                </a:cubicBezTo>
                <a:cubicBezTo>
                  <a:pt x="104" y="220"/>
                  <a:pt x="106" y="218"/>
                  <a:pt x="106" y="216"/>
                </a:cubicBezTo>
                <a:cubicBezTo>
                  <a:pt x="106" y="214"/>
                  <a:pt x="104" y="212"/>
                  <a:pt x="102" y="2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0"/>
          <p:cNvSpPr/>
          <p:nvPr/>
        </p:nvSpPr>
        <p:spPr>
          <a:xfrm>
            <a:off x="3891669" y="1760669"/>
            <a:ext cx="417112" cy="41530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188" y="120"/>
                </a:moveTo>
                <a:cubicBezTo>
                  <a:pt x="151" y="120"/>
                  <a:pt x="120" y="151"/>
                  <a:pt x="120" y="188"/>
                </a:cubicBezTo>
                <a:cubicBezTo>
                  <a:pt x="120" y="226"/>
                  <a:pt x="151" y="256"/>
                  <a:pt x="188" y="256"/>
                </a:cubicBezTo>
                <a:cubicBezTo>
                  <a:pt x="226" y="256"/>
                  <a:pt x="256" y="226"/>
                  <a:pt x="256" y="188"/>
                </a:cubicBezTo>
                <a:cubicBezTo>
                  <a:pt x="256" y="151"/>
                  <a:pt x="226" y="120"/>
                  <a:pt x="188" y="120"/>
                </a:cubicBezTo>
                <a:close/>
                <a:moveTo>
                  <a:pt x="188" y="248"/>
                </a:moveTo>
                <a:cubicBezTo>
                  <a:pt x="155" y="248"/>
                  <a:pt x="128" y="221"/>
                  <a:pt x="128" y="188"/>
                </a:cubicBezTo>
                <a:cubicBezTo>
                  <a:pt x="128" y="155"/>
                  <a:pt x="155" y="128"/>
                  <a:pt x="188" y="128"/>
                </a:cubicBezTo>
                <a:cubicBezTo>
                  <a:pt x="221" y="128"/>
                  <a:pt x="248" y="155"/>
                  <a:pt x="248" y="188"/>
                </a:cubicBezTo>
                <a:cubicBezTo>
                  <a:pt x="248" y="221"/>
                  <a:pt x="221" y="248"/>
                  <a:pt x="188" y="248"/>
                </a:cubicBezTo>
                <a:close/>
                <a:moveTo>
                  <a:pt x="211" y="212"/>
                </a:moveTo>
                <a:cubicBezTo>
                  <a:pt x="205" y="217"/>
                  <a:pt x="198" y="220"/>
                  <a:pt x="190" y="220"/>
                </a:cubicBezTo>
                <a:cubicBezTo>
                  <a:pt x="178" y="220"/>
                  <a:pt x="168" y="214"/>
                  <a:pt x="162" y="204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202" y="204"/>
                  <a:pt x="204" y="202"/>
                  <a:pt x="204" y="200"/>
                </a:cubicBezTo>
                <a:cubicBezTo>
                  <a:pt x="204" y="198"/>
                  <a:pt x="202" y="196"/>
                  <a:pt x="200" y="196"/>
                </a:cubicBezTo>
                <a:cubicBezTo>
                  <a:pt x="159" y="196"/>
                  <a:pt x="159" y="196"/>
                  <a:pt x="159" y="196"/>
                </a:cubicBezTo>
                <a:cubicBezTo>
                  <a:pt x="158" y="193"/>
                  <a:pt x="158" y="191"/>
                  <a:pt x="158" y="188"/>
                </a:cubicBezTo>
                <a:cubicBezTo>
                  <a:pt x="158" y="185"/>
                  <a:pt x="158" y="183"/>
                  <a:pt x="159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10" y="180"/>
                  <a:pt x="212" y="178"/>
                  <a:pt x="212" y="176"/>
                </a:cubicBezTo>
                <a:cubicBezTo>
                  <a:pt x="212" y="174"/>
                  <a:pt x="210" y="172"/>
                  <a:pt x="208" y="172"/>
                </a:cubicBezTo>
                <a:cubicBezTo>
                  <a:pt x="162" y="172"/>
                  <a:pt x="162" y="172"/>
                  <a:pt x="162" y="172"/>
                </a:cubicBezTo>
                <a:cubicBezTo>
                  <a:pt x="168" y="162"/>
                  <a:pt x="178" y="156"/>
                  <a:pt x="190" y="156"/>
                </a:cubicBezTo>
                <a:cubicBezTo>
                  <a:pt x="198" y="156"/>
                  <a:pt x="205" y="159"/>
                  <a:pt x="211" y="164"/>
                </a:cubicBezTo>
                <a:cubicBezTo>
                  <a:pt x="212" y="165"/>
                  <a:pt x="215" y="165"/>
                  <a:pt x="216" y="163"/>
                </a:cubicBezTo>
                <a:cubicBezTo>
                  <a:pt x="218" y="162"/>
                  <a:pt x="218" y="159"/>
                  <a:pt x="216" y="158"/>
                </a:cubicBezTo>
                <a:cubicBezTo>
                  <a:pt x="209" y="151"/>
                  <a:pt x="199" y="148"/>
                  <a:pt x="190" y="148"/>
                </a:cubicBezTo>
                <a:cubicBezTo>
                  <a:pt x="174" y="148"/>
                  <a:pt x="160" y="158"/>
                  <a:pt x="153" y="172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6" y="172"/>
                  <a:pt x="144" y="174"/>
                  <a:pt x="144" y="176"/>
                </a:cubicBezTo>
                <a:cubicBezTo>
                  <a:pt x="144" y="178"/>
                  <a:pt x="146" y="180"/>
                  <a:pt x="148" y="180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0" y="183"/>
                  <a:pt x="150" y="185"/>
                  <a:pt x="150" y="188"/>
                </a:cubicBezTo>
                <a:cubicBezTo>
                  <a:pt x="150" y="191"/>
                  <a:pt x="150" y="193"/>
                  <a:pt x="151" y="196"/>
                </a:cubicBezTo>
                <a:cubicBezTo>
                  <a:pt x="148" y="196"/>
                  <a:pt x="148" y="196"/>
                  <a:pt x="148" y="196"/>
                </a:cubicBezTo>
                <a:cubicBezTo>
                  <a:pt x="146" y="196"/>
                  <a:pt x="144" y="198"/>
                  <a:pt x="144" y="200"/>
                </a:cubicBezTo>
                <a:cubicBezTo>
                  <a:pt x="144" y="202"/>
                  <a:pt x="146" y="204"/>
                  <a:pt x="148" y="204"/>
                </a:cubicBezTo>
                <a:cubicBezTo>
                  <a:pt x="153" y="204"/>
                  <a:pt x="153" y="204"/>
                  <a:pt x="153" y="204"/>
                </a:cubicBezTo>
                <a:cubicBezTo>
                  <a:pt x="160" y="218"/>
                  <a:pt x="174" y="228"/>
                  <a:pt x="190" y="228"/>
                </a:cubicBezTo>
                <a:cubicBezTo>
                  <a:pt x="199" y="228"/>
                  <a:pt x="209" y="225"/>
                  <a:pt x="216" y="218"/>
                </a:cubicBezTo>
                <a:cubicBezTo>
                  <a:pt x="218" y="217"/>
                  <a:pt x="218" y="215"/>
                  <a:pt x="216" y="213"/>
                </a:cubicBezTo>
                <a:cubicBezTo>
                  <a:pt x="215" y="211"/>
                  <a:pt x="212" y="211"/>
                  <a:pt x="211" y="212"/>
                </a:cubicBezTo>
                <a:close/>
                <a:moveTo>
                  <a:pt x="68" y="0"/>
                </a:moveTo>
                <a:cubicBezTo>
                  <a:pt x="31" y="0"/>
                  <a:pt x="0" y="31"/>
                  <a:pt x="0" y="68"/>
                </a:cubicBezTo>
                <a:cubicBezTo>
                  <a:pt x="0" y="106"/>
                  <a:pt x="31" y="136"/>
                  <a:pt x="68" y="136"/>
                </a:cubicBezTo>
                <a:cubicBezTo>
                  <a:pt x="105" y="136"/>
                  <a:pt x="136" y="106"/>
                  <a:pt x="136" y="68"/>
                </a:cubicBezTo>
                <a:cubicBezTo>
                  <a:pt x="136" y="31"/>
                  <a:pt x="105" y="0"/>
                  <a:pt x="68" y="0"/>
                </a:cubicBezTo>
                <a:close/>
                <a:moveTo>
                  <a:pt x="68" y="128"/>
                </a:moveTo>
                <a:cubicBezTo>
                  <a:pt x="35" y="128"/>
                  <a:pt x="8" y="101"/>
                  <a:pt x="8" y="68"/>
                </a:cubicBezTo>
                <a:cubicBezTo>
                  <a:pt x="8" y="35"/>
                  <a:pt x="35" y="8"/>
                  <a:pt x="68" y="8"/>
                </a:cubicBezTo>
                <a:cubicBezTo>
                  <a:pt x="101" y="8"/>
                  <a:pt x="128" y="35"/>
                  <a:pt x="128" y="68"/>
                </a:cubicBezTo>
                <a:cubicBezTo>
                  <a:pt x="128" y="101"/>
                  <a:pt x="101" y="128"/>
                  <a:pt x="68" y="128"/>
                </a:cubicBezTo>
                <a:close/>
                <a:moveTo>
                  <a:pt x="68" y="40"/>
                </a:moveTo>
                <a:cubicBezTo>
                  <a:pt x="75" y="40"/>
                  <a:pt x="80" y="46"/>
                  <a:pt x="80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3"/>
                  <a:pt x="81" y="35"/>
                  <a:pt x="72" y="33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33"/>
                  <a:pt x="64" y="33"/>
                  <a:pt x="64" y="33"/>
                </a:cubicBezTo>
                <a:cubicBezTo>
                  <a:pt x="55" y="35"/>
                  <a:pt x="48" y="43"/>
                  <a:pt x="48" y="52"/>
                </a:cubicBezTo>
                <a:cubicBezTo>
                  <a:pt x="48" y="63"/>
                  <a:pt x="57" y="72"/>
                  <a:pt x="68" y="72"/>
                </a:cubicBezTo>
                <a:cubicBezTo>
                  <a:pt x="75" y="72"/>
                  <a:pt x="80" y="78"/>
                  <a:pt x="80" y="84"/>
                </a:cubicBezTo>
                <a:cubicBezTo>
                  <a:pt x="80" y="91"/>
                  <a:pt x="75" y="96"/>
                  <a:pt x="68" y="96"/>
                </a:cubicBezTo>
                <a:cubicBezTo>
                  <a:pt x="61" y="96"/>
                  <a:pt x="56" y="91"/>
                  <a:pt x="56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94"/>
                  <a:pt x="55" y="102"/>
                  <a:pt x="64" y="104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81" y="102"/>
                  <a:pt x="88" y="94"/>
                  <a:pt x="88" y="84"/>
                </a:cubicBezTo>
                <a:cubicBezTo>
                  <a:pt x="88" y="73"/>
                  <a:pt x="79" y="64"/>
                  <a:pt x="68" y="64"/>
                </a:cubicBezTo>
                <a:cubicBezTo>
                  <a:pt x="61" y="64"/>
                  <a:pt x="56" y="59"/>
                  <a:pt x="56" y="52"/>
                </a:cubicBezTo>
                <a:cubicBezTo>
                  <a:pt x="56" y="46"/>
                  <a:pt x="61" y="40"/>
                  <a:pt x="68" y="40"/>
                </a:cubicBezTo>
                <a:close/>
                <a:moveTo>
                  <a:pt x="188" y="108"/>
                </a:moveTo>
                <a:cubicBezTo>
                  <a:pt x="190" y="108"/>
                  <a:pt x="192" y="106"/>
                  <a:pt x="192" y="104"/>
                </a:cubicBezTo>
                <a:cubicBezTo>
                  <a:pt x="192" y="24"/>
                  <a:pt x="192" y="24"/>
                  <a:pt x="192" y="24"/>
                </a:cubicBezTo>
                <a:cubicBezTo>
                  <a:pt x="192" y="22"/>
                  <a:pt x="190" y="20"/>
                  <a:pt x="188" y="20"/>
                </a:cubicBezTo>
                <a:cubicBezTo>
                  <a:pt x="186" y="20"/>
                  <a:pt x="184" y="22"/>
                  <a:pt x="184" y="2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4" y="106"/>
                  <a:pt x="186" y="108"/>
                  <a:pt x="188" y="108"/>
                </a:cubicBezTo>
                <a:close/>
                <a:moveTo>
                  <a:pt x="164" y="112"/>
                </a:moveTo>
                <a:cubicBezTo>
                  <a:pt x="166" y="112"/>
                  <a:pt x="168" y="110"/>
                  <a:pt x="168" y="108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8" y="74"/>
                  <a:pt x="166" y="72"/>
                  <a:pt x="164" y="72"/>
                </a:cubicBezTo>
                <a:cubicBezTo>
                  <a:pt x="162" y="72"/>
                  <a:pt x="160" y="74"/>
                  <a:pt x="160" y="76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60" y="110"/>
                  <a:pt x="162" y="112"/>
                  <a:pt x="164" y="112"/>
                </a:cubicBezTo>
                <a:close/>
                <a:moveTo>
                  <a:pt x="212" y="112"/>
                </a:moveTo>
                <a:cubicBezTo>
                  <a:pt x="214" y="112"/>
                  <a:pt x="216" y="110"/>
                  <a:pt x="216" y="10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46"/>
                  <a:pt x="214" y="44"/>
                  <a:pt x="212" y="44"/>
                </a:cubicBezTo>
                <a:cubicBezTo>
                  <a:pt x="210" y="44"/>
                  <a:pt x="208" y="46"/>
                  <a:pt x="208" y="4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10"/>
                  <a:pt x="210" y="112"/>
                  <a:pt x="212" y="112"/>
                </a:cubicBezTo>
                <a:close/>
                <a:moveTo>
                  <a:pt x="164" y="60"/>
                </a:moveTo>
                <a:cubicBezTo>
                  <a:pt x="166" y="60"/>
                  <a:pt x="168" y="58"/>
                  <a:pt x="168" y="56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8" y="38"/>
                  <a:pt x="166" y="36"/>
                  <a:pt x="164" y="36"/>
                </a:cubicBezTo>
                <a:cubicBezTo>
                  <a:pt x="162" y="36"/>
                  <a:pt x="160" y="38"/>
                  <a:pt x="160" y="40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58"/>
                  <a:pt x="162" y="60"/>
                  <a:pt x="164" y="60"/>
                </a:cubicBezTo>
                <a:close/>
                <a:moveTo>
                  <a:pt x="68" y="148"/>
                </a:moveTo>
                <a:cubicBezTo>
                  <a:pt x="66" y="148"/>
                  <a:pt x="64" y="150"/>
                  <a:pt x="64" y="152"/>
                </a:cubicBezTo>
                <a:cubicBezTo>
                  <a:pt x="64" y="232"/>
                  <a:pt x="64" y="232"/>
                  <a:pt x="64" y="232"/>
                </a:cubicBezTo>
                <a:cubicBezTo>
                  <a:pt x="64" y="234"/>
                  <a:pt x="66" y="236"/>
                  <a:pt x="68" y="236"/>
                </a:cubicBezTo>
                <a:cubicBezTo>
                  <a:pt x="70" y="236"/>
                  <a:pt x="72" y="234"/>
                  <a:pt x="72" y="23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50"/>
                  <a:pt x="70" y="148"/>
                  <a:pt x="68" y="148"/>
                </a:cubicBezTo>
                <a:close/>
                <a:moveTo>
                  <a:pt x="92" y="144"/>
                </a:moveTo>
                <a:cubicBezTo>
                  <a:pt x="90" y="144"/>
                  <a:pt x="88" y="146"/>
                  <a:pt x="88" y="148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82"/>
                  <a:pt x="90" y="184"/>
                  <a:pt x="92" y="184"/>
                </a:cubicBezTo>
                <a:cubicBezTo>
                  <a:pt x="94" y="184"/>
                  <a:pt x="96" y="182"/>
                  <a:pt x="96" y="180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96" y="146"/>
                  <a:pt x="94" y="144"/>
                  <a:pt x="92" y="144"/>
                </a:cubicBezTo>
                <a:close/>
                <a:moveTo>
                  <a:pt x="44" y="144"/>
                </a:moveTo>
                <a:cubicBezTo>
                  <a:pt x="42" y="144"/>
                  <a:pt x="40" y="146"/>
                  <a:pt x="40" y="148"/>
                </a:cubicBezTo>
                <a:cubicBezTo>
                  <a:pt x="40" y="204"/>
                  <a:pt x="40" y="204"/>
                  <a:pt x="40" y="204"/>
                </a:cubicBezTo>
                <a:cubicBezTo>
                  <a:pt x="40" y="206"/>
                  <a:pt x="42" y="208"/>
                  <a:pt x="44" y="208"/>
                </a:cubicBezTo>
                <a:cubicBezTo>
                  <a:pt x="46" y="208"/>
                  <a:pt x="48" y="206"/>
                  <a:pt x="48" y="204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46"/>
                  <a:pt x="46" y="144"/>
                  <a:pt x="44" y="144"/>
                </a:cubicBezTo>
                <a:close/>
                <a:moveTo>
                  <a:pt x="92" y="196"/>
                </a:moveTo>
                <a:cubicBezTo>
                  <a:pt x="90" y="196"/>
                  <a:pt x="88" y="198"/>
                  <a:pt x="88" y="200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88" y="218"/>
                  <a:pt x="90" y="220"/>
                  <a:pt x="92" y="220"/>
                </a:cubicBezTo>
                <a:cubicBezTo>
                  <a:pt x="94" y="220"/>
                  <a:pt x="96" y="218"/>
                  <a:pt x="96" y="216"/>
                </a:cubicBezTo>
                <a:cubicBezTo>
                  <a:pt x="96" y="200"/>
                  <a:pt x="96" y="200"/>
                  <a:pt x="96" y="200"/>
                </a:cubicBezTo>
                <a:cubicBezTo>
                  <a:pt x="96" y="198"/>
                  <a:pt x="94" y="196"/>
                  <a:pt x="92" y="1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0"/>
          <p:cNvSpPr/>
          <p:nvPr/>
        </p:nvSpPr>
        <p:spPr>
          <a:xfrm>
            <a:off x="4695475" y="1746625"/>
            <a:ext cx="153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Market Capitalization, August 2020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8" name="Google Shape;568;p50"/>
          <p:cNvSpPr/>
          <p:nvPr/>
        </p:nvSpPr>
        <p:spPr>
          <a:xfrm>
            <a:off x="5606076" y="3682850"/>
            <a:ext cx="1669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New 2020 Green Bond issuance for iZEW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9" name="Google Shape;569;p50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0"/>
          <p:cNvSpPr txBox="1"/>
          <p:nvPr/>
        </p:nvSpPr>
        <p:spPr>
          <a:xfrm>
            <a:off x="553841" y="407835"/>
            <a:ext cx="3122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Funding for iZEW</a:t>
            </a:r>
            <a:endParaRPr sz="1100"/>
          </a:p>
        </p:txBody>
      </p:sp>
      <p:sp>
        <p:nvSpPr>
          <p:cNvPr id="571" name="Google Shape;571;p50"/>
          <p:cNvSpPr txBox="1"/>
          <p:nvPr/>
        </p:nvSpPr>
        <p:spPr>
          <a:xfrm>
            <a:off x="553850" y="814300"/>
            <a:ext cx="469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C95"/>
              </a:buClr>
              <a:buSzPts val="900"/>
              <a:buFont typeface="Calibri"/>
              <a:buNone/>
            </a:pPr>
            <a:r>
              <a:rPr lang="en" sz="1200">
                <a:solidFill>
                  <a:srgbClr val="838C95"/>
                </a:solidFill>
                <a:latin typeface="Didact Gothic"/>
                <a:ea typeface="Didact Gothic"/>
                <a:cs typeface="Didact Gothic"/>
                <a:sym typeface="Didact Gothic"/>
              </a:rPr>
              <a:t>Apple has deep pockets to launch and  scale iZEW’s activities.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2" name="Google Shape;57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250" y="1374588"/>
            <a:ext cx="2308300" cy="2308273"/>
          </a:xfrm>
          <a:prstGeom prst="rect">
            <a:avLst/>
          </a:prstGeom>
          <a:noFill/>
          <a:ln>
            <a:noFill/>
          </a:ln>
          <a:effectLst>
            <a:outerShdw blurRad="85725" dist="95250" dir="4800000" algn="bl" rotWithShape="0">
              <a:srgbClr val="000000">
                <a:alpha val="85000"/>
              </a:srgbClr>
            </a:outerShdw>
          </a:effectLst>
        </p:spPr>
      </p:pic>
      <p:grpSp>
        <p:nvGrpSpPr>
          <p:cNvPr id="573" name="Google Shape;573;p50"/>
          <p:cNvGrpSpPr/>
          <p:nvPr/>
        </p:nvGrpSpPr>
        <p:grpSpPr>
          <a:xfrm>
            <a:off x="859863" y="2808832"/>
            <a:ext cx="1669478" cy="1548406"/>
            <a:chOff x="-62511900" y="4129100"/>
            <a:chExt cx="304050" cy="282000"/>
          </a:xfrm>
        </p:grpSpPr>
        <p:sp>
          <p:nvSpPr>
            <p:cNvPr id="574" name="Google Shape;574;p5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50"/>
          <p:cNvSpPr/>
          <p:nvPr/>
        </p:nvSpPr>
        <p:spPr>
          <a:xfrm>
            <a:off x="5639775" y="1791900"/>
            <a:ext cx="15963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C5559"/>
                </a:solidFill>
                <a:latin typeface="Poppins"/>
                <a:ea typeface="Poppins"/>
                <a:cs typeface="Poppins"/>
                <a:sym typeface="Poppins"/>
              </a:rPr>
              <a:t>$2 T</a:t>
            </a:r>
            <a:endParaRPr sz="2400"/>
          </a:p>
        </p:txBody>
      </p:sp>
      <p:sp>
        <p:nvSpPr>
          <p:cNvPr id="580" name="Google Shape;580;p50"/>
          <p:cNvSpPr/>
          <p:nvPr/>
        </p:nvSpPr>
        <p:spPr>
          <a:xfrm>
            <a:off x="7288925" y="3724525"/>
            <a:ext cx="106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C5559"/>
                </a:solidFill>
                <a:latin typeface="Poppins"/>
                <a:ea typeface="Poppins"/>
                <a:cs typeface="Poppins"/>
                <a:sym typeface="Poppins"/>
              </a:rPr>
              <a:t>$1.9 B</a:t>
            </a:r>
            <a:endParaRPr sz="2400"/>
          </a:p>
        </p:txBody>
      </p:sp>
      <p:sp>
        <p:nvSpPr>
          <p:cNvPr id="581" name="Google Shape;581;p50"/>
          <p:cNvSpPr/>
          <p:nvPr/>
        </p:nvSpPr>
        <p:spPr>
          <a:xfrm>
            <a:off x="6732600" y="2302525"/>
            <a:ext cx="1069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C5559"/>
                </a:solidFill>
                <a:latin typeface="Poppins"/>
                <a:ea typeface="Poppins"/>
                <a:cs typeface="Poppins"/>
                <a:sym typeface="Poppins"/>
              </a:rPr>
              <a:t>$13 B</a:t>
            </a:r>
            <a:endParaRPr sz="2400"/>
          </a:p>
        </p:txBody>
      </p:sp>
      <p:sp>
        <p:nvSpPr>
          <p:cNvPr id="582" name="Google Shape;582;p50"/>
          <p:cNvSpPr/>
          <p:nvPr/>
        </p:nvSpPr>
        <p:spPr>
          <a:xfrm>
            <a:off x="4925775" y="2420925"/>
            <a:ext cx="15963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Q3 2020 Operating Income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3" name="Google Shape;583;p50"/>
          <p:cNvSpPr/>
          <p:nvPr/>
        </p:nvSpPr>
        <p:spPr>
          <a:xfrm>
            <a:off x="5217626" y="3025425"/>
            <a:ext cx="1669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Total amount of 3 Green Bonds since 2016 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4" name="Google Shape;584;p50"/>
          <p:cNvSpPr/>
          <p:nvPr/>
        </p:nvSpPr>
        <p:spPr>
          <a:xfrm>
            <a:off x="6900475" y="3067100"/>
            <a:ext cx="106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C5559"/>
                </a:solidFill>
                <a:latin typeface="Poppins"/>
                <a:ea typeface="Poppins"/>
                <a:cs typeface="Poppins"/>
                <a:sym typeface="Poppins"/>
              </a:rPr>
              <a:t>$4.6 B</a:t>
            </a:r>
            <a:endParaRPr sz="2400"/>
          </a:p>
        </p:txBody>
      </p:sp>
      <p:sp>
        <p:nvSpPr>
          <p:cNvPr id="585" name="Google Shape;585;p50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913" y="1921750"/>
            <a:ext cx="1122000" cy="81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51"/>
          <p:cNvGrpSpPr/>
          <p:nvPr/>
        </p:nvGrpSpPr>
        <p:grpSpPr>
          <a:xfrm rot="5400000">
            <a:off x="6330690" y="2890529"/>
            <a:ext cx="980250" cy="1688222"/>
            <a:chOff x="1162875" y="82150"/>
            <a:chExt cx="2883935" cy="4838700"/>
          </a:xfrm>
        </p:grpSpPr>
        <p:pic>
          <p:nvPicPr>
            <p:cNvPr id="592" name="Google Shape;592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62875" y="82150"/>
              <a:ext cx="2883935" cy="483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65654">
              <a:off x="2042249" y="2331363"/>
              <a:ext cx="340275" cy="340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4" name="Google Shape;594;p51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1"/>
          <p:cNvSpPr txBox="1"/>
          <p:nvPr/>
        </p:nvSpPr>
        <p:spPr>
          <a:xfrm>
            <a:off x="0" y="562700"/>
            <a:ext cx="91440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iZEW Roadmap</a:t>
            </a:r>
            <a:endParaRPr sz="1100"/>
          </a:p>
        </p:txBody>
      </p:sp>
      <p:grpSp>
        <p:nvGrpSpPr>
          <p:cNvPr id="596" name="Google Shape;596;p51"/>
          <p:cNvGrpSpPr/>
          <p:nvPr/>
        </p:nvGrpSpPr>
        <p:grpSpPr>
          <a:xfrm>
            <a:off x="7958235" y="2212985"/>
            <a:ext cx="656084" cy="658289"/>
            <a:chOff x="6630210" y="735158"/>
            <a:chExt cx="752131" cy="698450"/>
          </a:xfrm>
        </p:grpSpPr>
        <p:sp>
          <p:nvSpPr>
            <p:cNvPr id="597" name="Google Shape;597;p51"/>
            <p:cNvSpPr/>
            <p:nvPr/>
          </p:nvSpPr>
          <p:spPr>
            <a:xfrm>
              <a:off x="6920758" y="1105977"/>
              <a:ext cx="113336" cy="90645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0" y="193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0" y="19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598" name="Google Shape;598;p51"/>
            <p:cNvGrpSpPr/>
            <p:nvPr/>
          </p:nvGrpSpPr>
          <p:grpSpPr>
            <a:xfrm>
              <a:off x="6630210" y="735158"/>
              <a:ext cx="752131" cy="698450"/>
              <a:chOff x="6630210" y="735158"/>
              <a:chExt cx="752131" cy="698450"/>
            </a:xfrm>
          </p:grpSpPr>
          <p:grpSp>
            <p:nvGrpSpPr>
              <p:cNvPr id="599" name="Google Shape;599;p51"/>
              <p:cNvGrpSpPr/>
              <p:nvPr/>
            </p:nvGrpSpPr>
            <p:grpSpPr>
              <a:xfrm>
                <a:off x="6762088" y="735158"/>
                <a:ext cx="620253" cy="675716"/>
                <a:chOff x="6762088" y="735158"/>
                <a:chExt cx="620253" cy="675716"/>
              </a:xfrm>
            </p:grpSpPr>
            <p:sp>
              <p:nvSpPr>
                <p:cNvPr id="600" name="Google Shape;600;p51"/>
                <p:cNvSpPr/>
                <p:nvPr/>
              </p:nvSpPr>
              <p:spPr>
                <a:xfrm>
                  <a:off x="6920758" y="836104"/>
                  <a:ext cx="461584" cy="36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773" extrusionOk="0">
                      <a:moveTo>
                        <a:pt x="988" y="0"/>
                      </a:moveTo>
                      <a:lnTo>
                        <a:pt x="241" y="0"/>
                      </a:lnTo>
                      <a:lnTo>
                        <a:pt x="241" y="579"/>
                      </a:lnTo>
                      <a:lnTo>
                        <a:pt x="225" y="579"/>
                      </a:lnTo>
                      <a:lnTo>
                        <a:pt x="225" y="568"/>
                      </a:lnTo>
                      <a:lnTo>
                        <a:pt x="0" y="568"/>
                      </a:lnTo>
                      <a:lnTo>
                        <a:pt x="0" y="772"/>
                      </a:lnTo>
                      <a:lnTo>
                        <a:pt x="96" y="772"/>
                      </a:lnTo>
                      <a:lnTo>
                        <a:pt x="192" y="772"/>
                      </a:lnTo>
                      <a:lnTo>
                        <a:pt x="225" y="772"/>
                      </a:lnTo>
                      <a:lnTo>
                        <a:pt x="988" y="772"/>
                      </a:lnTo>
                      <a:lnTo>
                        <a:pt x="723" y="386"/>
                      </a:lnTo>
                      <a:lnTo>
                        <a:pt x="988" y="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34300" tIns="17150" rIns="34300" bIns="171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01" name="Google Shape;601;p51"/>
                <p:cNvSpPr/>
                <p:nvPr/>
              </p:nvSpPr>
              <p:spPr>
                <a:xfrm>
                  <a:off x="6920758" y="836104"/>
                  <a:ext cx="461584" cy="36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773" extrusionOk="0">
                      <a:moveTo>
                        <a:pt x="988" y="0"/>
                      </a:moveTo>
                      <a:lnTo>
                        <a:pt x="241" y="0"/>
                      </a:lnTo>
                      <a:lnTo>
                        <a:pt x="241" y="579"/>
                      </a:lnTo>
                      <a:lnTo>
                        <a:pt x="225" y="579"/>
                      </a:lnTo>
                      <a:lnTo>
                        <a:pt x="225" y="568"/>
                      </a:lnTo>
                      <a:lnTo>
                        <a:pt x="0" y="568"/>
                      </a:lnTo>
                      <a:lnTo>
                        <a:pt x="0" y="772"/>
                      </a:lnTo>
                      <a:lnTo>
                        <a:pt x="96" y="772"/>
                      </a:lnTo>
                      <a:lnTo>
                        <a:pt x="192" y="772"/>
                      </a:lnTo>
                      <a:lnTo>
                        <a:pt x="225" y="772"/>
                      </a:lnTo>
                      <a:lnTo>
                        <a:pt x="988" y="772"/>
                      </a:lnTo>
                      <a:lnTo>
                        <a:pt x="723" y="386"/>
                      </a:lnTo>
                      <a:lnTo>
                        <a:pt x="988" y="0"/>
                      </a:ln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34300" tIns="17150" rIns="34300" bIns="171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02" name="Google Shape;602;p51"/>
                <p:cNvSpPr/>
                <p:nvPr/>
              </p:nvSpPr>
              <p:spPr>
                <a:xfrm>
                  <a:off x="6762088" y="735158"/>
                  <a:ext cx="22666" cy="67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448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2" y="0"/>
                        <a:pt x="0" y="11"/>
                        <a:pt x="0" y="24"/>
                      </a:cubicBezTo>
                      <a:lnTo>
                        <a:pt x="0" y="97"/>
                      </a:lnTo>
                      <a:lnTo>
                        <a:pt x="0" y="1423"/>
                      </a:lnTo>
                      <a:lnTo>
                        <a:pt x="0" y="1423"/>
                      </a:lnTo>
                      <a:cubicBezTo>
                        <a:pt x="0" y="1436"/>
                        <a:pt x="12" y="1447"/>
                        <a:pt x="25" y="1447"/>
                      </a:cubicBezTo>
                      <a:lnTo>
                        <a:pt x="25" y="1447"/>
                      </a:lnTo>
                      <a:cubicBezTo>
                        <a:pt x="38" y="1447"/>
                        <a:pt x="49" y="1436"/>
                        <a:pt x="49" y="1423"/>
                      </a:cubicBezTo>
                      <a:lnTo>
                        <a:pt x="49" y="97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49" y="11"/>
                        <a:pt x="38" y="0"/>
                        <a:pt x="25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34300" tIns="17150" rIns="34300" bIns="171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03" name="Google Shape;603;p51"/>
                <p:cNvSpPr/>
                <p:nvPr/>
              </p:nvSpPr>
              <p:spPr>
                <a:xfrm>
                  <a:off x="6786817" y="780480"/>
                  <a:ext cx="249338" cy="327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700" extrusionOk="0">
                      <a:moveTo>
                        <a:pt x="0" y="0"/>
                      </a:moveTo>
                      <a:lnTo>
                        <a:pt x="531" y="0"/>
                      </a:lnTo>
                      <a:lnTo>
                        <a:pt x="531" y="699"/>
                      </a:lnTo>
                      <a:lnTo>
                        <a:pt x="0" y="69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34300" tIns="17150" rIns="34300" bIns="171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sp>
            <p:nvSpPr>
              <p:cNvPr id="604" name="Google Shape;604;p51"/>
              <p:cNvSpPr/>
              <p:nvPr/>
            </p:nvSpPr>
            <p:spPr>
              <a:xfrm>
                <a:off x="6920758" y="1105977"/>
                <a:ext cx="113336" cy="9064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4" extrusionOk="0">
                    <a:moveTo>
                      <a:pt x="0" y="193"/>
                    </a:moveTo>
                    <a:lnTo>
                      <a:pt x="241" y="0"/>
                    </a:lnTo>
                    <a:lnTo>
                      <a:pt x="0" y="0"/>
                    </a:lnTo>
                    <a:lnTo>
                      <a:pt x="0" y="193"/>
                    </a:lnTo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34300" tIns="17150" rIns="34300" bIns="171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05" name="Google Shape;605;p51"/>
              <p:cNvSpPr/>
              <p:nvPr/>
            </p:nvSpPr>
            <p:spPr>
              <a:xfrm>
                <a:off x="6630210" y="1403843"/>
                <a:ext cx="290549" cy="2976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27" extrusionOk="0">
                    <a:moveTo>
                      <a:pt x="1245" y="126"/>
                    </a:moveTo>
                    <a:lnTo>
                      <a:pt x="1245" y="126"/>
                    </a:lnTo>
                    <a:cubicBezTo>
                      <a:pt x="1153" y="53"/>
                      <a:pt x="909" y="0"/>
                      <a:pt x="623" y="0"/>
                    </a:cubicBezTo>
                    <a:lnTo>
                      <a:pt x="623" y="0"/>
                    </a:lnTo>
                    <a:cubicBezTo>
                      <a:pt x="336" y="0"/>
                      <a:pt x="92" y="53"/>
                      <a:pt x="0" y="126"/>
                    </a:cubicBezTo>
                    <a:lnTo>
                      <a:pt x="1245" y="12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34300" tIns="17150" rIns="34300" bIns="171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606" name="Google Shape;606;p51"/>
          <p:cNvSpPr txBox="1"/>
          <p:nvPr/>
        </p:nvSpPr>
        <p:spPr>
          <a:xfrm>
            <a:off x="673000" y="2043825"/>
            <a:ext cx="874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Beta test RFID traceable tech on existing iPhone parts.</a:t>
            </a:r>
            <a:endParaRPr sz="5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07" name="Google Shape;607;p51"/>
          <p:cNvSpPr txBox="1"/>
          <p:nvPr/>
        </p:nvSpPr>
        <p:spPr>
          <a:xfrm>
            <a:off x="673000" y="1668650"/>
            <a:ext cx="10857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Within First 6 Months</a:t>
            </a:r>
            <a:endParaRPr sz="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51"/>
          <p:cNvSpPr txBox="1"/>
          <p:nvPr/>
        </p:nvSpPr>
        <p:spPr>
          <a:xfrm>
            <a:off x="1569800" y="3453775"/>
            <a:ext cx="1085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Within First 12 Months</a:t>
            </a:r>
            <a:endParaRPr sz="500">
              <a:highlight>
                <a:srgbClr val="FFFFFF"/>
              </a:highlight>
            </a:endParaRPr>
          </a:p>
        </p:txBody>
      </p:sp>
      <p:sp>
        <p:nvSpPr>
          <p:cNvPr id="609" name="Google Shape;609;p51"/>
          <p:cNvSpPr txBox="1"/>
          <p:nvPr/>
        </p:nvSpPr>
        <p:spPr>
          <a:xfrm>
            <a:off x="1569800" y="3677475"/>
            <a:ext cx="1334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Establish partnerships.</a:t>
            </a:r>
            <a:endParaRPr sz="1000">
              <a:solidFill>
                <a:srgbClr val="666666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Design and plan infrastructure. </a:t>
            </a:r>
            <a:endParaRPr sz="500">
              <a:solidFill>
                <a:srgbClr val="666666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0" name="Google Shape;610;p51"/>
          <p:cNvSpPr txBox="1"/>
          <p:nvPr/>
        </p:nvSpPr>
        <p:spPr>
          <a:xfrm>
            <a:off x="3188900" y="1592450"/>
            <a:ext cx="699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Year 2</a:t>
            </a:r>
            <a:endParaRPr sz="500"/>
          </a:p>
        </p:txBody>
      </p:sp>
      <p:sp>
        <p:nvSpPr>
          <p:cNvPr id="611" name="Google Shape;611;p51"/>
          <p:cNvSpPr txBox="1"/>
          <p:nvPr/>
        </p:nvSpPr>
        <p:spPr>
          <a:xfrm>
            <a:off x="3188900" y="1788925"/>
            <a:ext cx="11220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Roll out education and training for waste collectors, repair &amp; rental shop staff.</a:t>
            </a:r>
            <a:endParaRPr sz="5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2" name="Google Shape;612;p51"/>
          <p:cNvSpPr txBox="1"/>
          <p:nvPr/>
        </p:nvSpPr>
        <p:spPr>
          <a:xfrm>
            <a:off x="4720675" y="3265575"/>
            <a:ext cx="699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Year 3</a:t>
            </a:r>
            <a:endParaRPr sz="500"/>
          </a:p>
        </p:txBody>
      </p:sp>
      <p:sp>
        <p:nvSpPr>
          <p:cNvPr id="613" name="Google Shape;613;p51"/>
          <p:cNvSpPr txBox="1"/>
          <p:nvPr/>
        </p:nvSpPr>
        <p:spPr>
          <a:xfrm>
            <a:off x="4720675" y="3484875"/>
            <a:ext cx="10464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Begin receiving parts back, send for recycling, and re-introduce into the supply chain.</a:t>
            </a:r>
            <a:endParaRPr sz="10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4" name="Google Shape;614;p51"/>
          <p:cNvSpPr txBox="1"/>
          <p:nvPr/>
        </p:nvSpPr>
        <p:spPr>
          <a:xfrm>
            <a:off x="7715475" y="3284425"/>
            <a:ext cx="619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Year 5</a:t>
            </a:r>
            <a:endParaRPr sz="500"/>
          </a:p>
        </p:txBody>
      </p:sp>
      <p:sp>
        <p:nvSpPr>
          <p:cNvPr id="615" name="Google Shape;615;p51"/>
          <p:cNvSpPr txBox="1"/>
          <p:nvPr/>
        </p:nvSpPr>
        <p:spPr>
          <a:xfrm>
            <a:off x="7757375" y="3460800"/>
            <a:ext cx="7971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Fully Circular iPhone</a:t>
            </a:r>
            <a:endParaRPr sz="10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6" name="Google Shape;616;p51"/>
          <p:cNvSpPr txBox="1"/>
          <p:nvPr/>
        </p:nvSpPr>
        <p:spPr>
          <a:xfrm>
            <a:off x="6364328" y="1940425"/>
            <a:ext cx="656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Year 4</a:t>
            </a:r>
            <a:endParaRPr sz="500"/>
          </a:p>
        </p:txBody>
      </p:sp>
      <p:sp>
        <p:nvSpPr>
          <p:cNvPr id="617" name="Google Shape;617;p51"/>
          <p:cNvSpPr txBox="1"/>
          <p:nvPr/>
        </p:nvSpPr>
        <p:spPr>
          <a:xfrm>
            <a:off x="6364325" y="2154925"/>
            <a:ext cx="9813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Launch modular iPhone with Fairphone.</a:t>
            </a:r>
            <a:endParaRPr sz="10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18" name="Google Shape;618;p51"/>
          <p:cNvCxnSpPr/>
          <p:nvPr/>
        </p:nvCxnSpPr>
        <p:spPr>
          <a:xfrm>
            <a:off x="5" y="3022284"/>
            <a:ext cx="9169200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19" name="Google Shape;619;p51"/>
          <p:cNvSpPr/>
          <p:nvPr/>
        </p:nvSpPr>
        <p:spPr>
          <a:xfrm>
            <a:off x="806818" y="2804900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51"/>
          <p:cNvSpPr/>
          <p:nvPr/>
        </p:nvSpPr>
        <p:spPr>
          <a:xfrm>
            <a:off x="1712319" y="2804903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51"/>
          <p:cNvSpPr/>
          <p:nvPr/>
        </p:nvSpPr>
        <p:spPr>
          <a:xfrm>
            <a:off x="4880744" y="2804904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1"/>
          <p:cNvSpPr/>
          <p:nvPr/>
        </p:nvSpPr>
        <p:spPr>
          <a:xfrm>
            <a:off x="6440081" y="2761525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1"/>
          <p:cNvSpPr/>
          <p:nvPr/>
        </p:nvSpPr>
        <p:spPr>
          <a:xfrm>
            <a:off x="7900081" y="2804900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0197" y="2841578"/>
            <a:ext cx="307800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1"/>
          <p:cNvSpPr/>
          <p:nvPr/>
        </p:nvSpPr>
        <p:spPr>
          <a:xfrm>
            <a:off x="3285194" y="2761528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6" name="Google Shape;626;p51"/>
          <p:cNvGrpSpPr/>
          <p:nvPr/>
        </p:nvGrpSpPr>
        <p:grpSpPr>
          <a:xfrm>
            <a:off x="8028526" y="2868364"/>
            <a:ext cx="177691" cy="307812"/>
            <a:chOff x="2656082" y="2287427"/>
            <a:chExt cx="207582" cy="359594"/>
          </a:xfrm>
        </p:grpSpPr>
        <p:sp>
          <p:nvSpPr>
            <p:cNvPr id="627" name="Google Shape;627;p51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1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1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1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51"/>
          <p:cNvGrpSpPr/>
          <p:nvPr/>
        </p:nvGrpSpPr>
        <p:grpSpPr>
          <a:xfrm>
            <a:off x="1763237" y="2881366"/>
            <a:ext cx="332757" cy="281833"/>
            <a:chOff x="6671087" y="2009304"/>
            <a:chExt cx="332757" cy="281833"/>
          </a:xfrm>
        </p:grpSpPr>
        <p:sp>
          <p:nvSpPr>
            <p:cNvPr id="632" name="Google Shape;632;p51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51"/>
          <p:cNvGrpSpPr/>
          <p:nvPr/>
        </p:nvGrpSpPr>
        <p:grpSpPr>
          <a:xfrm>
            <a:off x="3348595" y="2827157"/>
            <a:ext cx="307793" cy="303480"/>
            <a:chOff x="5352728" y="1990239"/>
            <a:chExt cx="327091" cy="322508"/>
          </a:xfrm>
        </p:grpSpPr>
        <p:sp>
          <p:nvSpPr>
            <p:cNvPr id="635" name="Google Shape;635;p51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51"/>
          <p:cNvGrpSpPr/>
          <p:nvPr/>
        </p:nvGrpSpPr>
        <p:grpSpPr>
          <a:xfrm>
            <a:off x="4961029" y="2881452"/>
            <a:ext cx="307805" cy="281839"/>
            <a:chOff x="6216367" y="1970156"/>
            <a:chExt cx="361147" cy="361147"/>
          </a:xfrm>
        </p:grpSpPr>
        <p:sp>
          <p:nvSpPr>
            <p:cNvPr id="639" name="Google Shape;639;p51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51"/>
          <p:cNvGrpSpPr/>
          <p:nvPr/>
        </p:nvGrpSpPr>
        <p:grpSpPr>
          <a:xfrm>
            <a:off x="6518019" y="2819281"/>
            <a:ext cx="307813" cy="319207"/>
            <a:chOff x="3043239" y="3215626"/>
            <a:chExt cx="366008" cy="348670"/>
          </a:xfrm>
        </p:grpSpPr>
        <p:sp>
          <p:nvSpPr>
            <p:cNvPr id="644" name="Google Shape;644;p51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6" name="Google Shape;646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3050" y="1871150"/>
            <a:ext cx="739715" cy="8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1"/>
          <p:cNvPicPr preferRelativeResize="0"/>
          <p:nvPr/>
        </p:nvPicPr>
        <p:blipFill rotWithShape="1">
          <a:blip r:embed="rId8">
            <a:alphaModFix/>
          </a:blip>
          <a:srcRect l="19894" t="7290" r="15216" b="11256"/>
          <a:stretch/>
        </p:blipFill>
        <p:spPr>
          <a:xfrm>
            <a:off x="596800" y="3350374"/>
            <a:ext cx="797100" cy="65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40000" y="3299855"/>
            <a:ext cx="797100" cy="33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24300" y="3734575"/>
            <a:ext cx="1122000" cy="1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1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50" y="4518069"/>
            <a:ext cx="2650859" cy="4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8466" y="4609230"/>
            <a:ext cx="2650859" cy="4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2"/>
          <p:cNvSpPr/>
          <p:nvPr/>
        </p:nvSpPr>
        <p:spPr>
          <a:xfrm>
            <a:off x="415625" y="4963897"/>
            <a:ext cx="8299800" cy="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52"/>
          <p:cNvSpPr/>
          <p:nvPr/>
        </p:nvSpPr>
        <p:spPr>
          <a:xfrm>
            <a:off x="760891" y="1166497"/>
            <a:ext cx="2621100" cy="3390000"/>
          </a:xfrm>
          <a:prstGeom prst="roundRect">
            <a:avLst>
              <a:gd name="adj" fmla="val 3311"/>
            </a:avLst>
          </a:prstGeom>
          <a:gradFill>
            <a:gsLst>
              <a:gs pos="0">
                <a:schemeClr val="accent1"/>
              </a:gs>
              <a:gs pos="100000">
                <a:srgbClr val="0E5042"/>
              </a:gs>
            </a:gsLst>
            <a:lin ang="2700006" scaled="0"/>
          </a:gra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9" name="Google Shape;659;p52"/>
          <p:cNvSpPr/>
          <p:nvPr/>
        </p:nvSpPr>
        <p:spPr>
          <a:xfrm>
            <a:off x="5632980" y="1166497"/>
            <a:ext cx="2621100" cy="3390000"/>
          </a:xfrm>
          <a:prstGeom prst="roundRect">
            <a:avLst>
              <a:gd name="adj" fmla="val 3311"/>
            </a:avLst>
          </a:prstGeom>
          <a:gradFill>
            <a:gsLst>
              <a:gs pos="0">
                <a:schemeClr val="accent3"/>
              </a:gs>
              <a:gs pos="100000">
                <a:srgbClr val="844F07"/>
              </a:gs>
            </a:gsLst>
            <a:lin ang="2700006" scaled="0"/>
          </a:gra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0" name="Google Shape;660;p52"/>
          <p:cNvSpPr/>
          <p:nvPr/>
        </p:nvSpPr>
        <p:spPr>
          <a:xfrm>
            <a:off x="3223113" y="1054500"/>
            <a:ext cx="2563200" cy="3593400"/>
          </a:xfrm>
          <a:prstGeom prst="roundRect">
            <a:avLst>
              <a:gd name="adj" fmla="val 3386"/>
            </a:avLst>
          </a:prstGeom>
          <a:gradFill>
            <a:gsLst>
              <a:gs pos="0">
                <a:schemeClr val="accent2"/>
              </a:gs>
              <a:gs pos="100000">
                <a:srgbClr val="4F6229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1" name="Google Shape;661;p52"/>
          <p:cNvSpPr/>
          <p:nvPr/>
        </p:nvSpPr>
        <p:spPr>
          <a:xfrm>
            <a:off x="1105131" y="1747578"/>
            <a:ext cx="1725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in on circular inputs </a:t>
            </a:r>
            <a:endParaRPr sz="1100"/>
          </a:p>
        </p:txBody>
      </p:sp>
      <p:sp>
        <p:nvSpPr>
          <p:cNvPr id="662" name="Google Shape;662;p52"/>
          <p:cNvSpPr/>
          <p:nvPr/>
        </p:nvSpPr>
        <p:spPr>
          <a:xfrm>
            <a:off x="946500" y="2514400"/>
            <a:ext cx="2257200" cy="2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R&amp;D investment to spur innovation and achieve </a:t>
            </a:r>
            <a:r>
              <a:rPr lang="en" sz="16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100% circular inputs</a:t>
            </a: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3" name="Google Shape;663;p52"/>
          <p:cNvSpPr/>
          <p:nvPr/>
        </p:nvSpPr>
        <p:spPr>
          <a:xfrm>
            <a:off x="5757668" y="1747575"/>
            <a:ext cx="2506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Tech authenticated circularity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4" name="Google Shape;664;p52"/>
          <p:cNvSpPr/>
          <p:nvPr/>
        </p:nvSpPr>
        <p:spPr>
          <a:xfrm>
            <a:off x="3315736" y="1747570"/>
            <a:ext cx="2314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Rewrite the recovery story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5" name="Google Shape;66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62333" y="2890668"/>
            <a:ext cx="2908927" cy="4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144571" y="2890669"/>
            <a:ext cx="2908927" cy="423104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2"/>
          <p:cNvSpPr txBox="1"/>
          <p:nvPr/>
        </p:nvSpPr>
        <p:spPr>
          <a:xfrm>
            <a:off x="601651" y="353850"/>
            <a:ext cx="59700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Apple is leading the circular revolution</a:t>
            </a:r>
            <a:endParaRPr sz="1100"/>
          </a:p>
        </p:txBody>
      </p:sp>
      <p:sp>
        <p:nvSpPr>
          <p:cNvPr id="668" name="Google Shape;668;p52"/>
          <p:cNvSpPr/>
          <p:nvPr/>
        </p:nvSpPr>
        <p:spPr>
          <a:xfrm>
            <a:off x="3398175" y="2666800"/>
            <a:ext cx="2257200" cy="2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Engagement across value chain using PaaS, take back/repair and modularity  to  ensure </a:t>
            </a:r>
            <a:r>
              <a:rPr lang="en" sz="16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100% resource recovery</a:t>
            </a: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52"/>
          <p:cNvSpPr/>
          <p:nvPr/>
        </p:nvSpPr>
        <p:spPr>
          <a:xfrm>
            <a:off x="6041850" y="2764925"/>
            <a:ext cx="19059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Leverage technology to create </a:t>
            </a:r>
            <a:r>
              <a:rPr lang="en" sz="16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traceability</a:t>
            </a: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 along a truly</a:t>
            </a:r>
            <a:r>
              <a:rPr lang="en" sz="16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 closed loop.</a:t>
            </a:r>
            <a:endParaRPr sz="1600" b="1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0" name="Google Shape;670;p52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3"/>
          <p:cNvSpPr/>
          <p:nvPr/>
        </p:nvSpPr>
        <p:spPr>
          <a:xfrm>
            <a:off x="1870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6" name="Google Shape;676;p53"/>
          <p:cNvGrpSpPr/>
          <p:nvPr/>
        </p:nvGrpSpPr>
        <p:grpSpPr>
          <a:xfrm>
            <a:off x="371623" y="1505348"/>
            <a:ext cx="3010422" cy="2990369"/>
            <a:chOff x="633778" y="1106408"/>
            <a:chExt cx="3605727" cy="3458674"/>
          </a:xfrm>
        </p:grpSpPr>
        <p:pic>
          <p:nvPicPr>
            <p:cNvPr id="677" name="Google Shape;677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5441" y="1274532"/>
              <a:ext cx="3122400" cy="31224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8" name="Google Shape;678;p53"/>
            <p:cNvGrpSpPr/>
            <p:nvPr/>
          </p:nvGrpSpPr>
          <p:grpSpPr>
            <a:xfrm>
              <a:off x="633778" y="1106408"/>
              <a:ext cx="3605727" cy="3458674"/>
              <a:chOff x="1278125" y="830200"/>
              <a:chExt cx="1605900" cy="1643700"/>
            </a:xfrm>
          </p:grpSpPr>
          <p:sp>
            <p:nvSpPr>
              <p:cNvPr id="679" name="Google Shape;679;p53"/>
              <p:cNvSpPr/>
              <p:nvPr/>
            </p:nvSpPr>
            <p:spPr>
              <a:xfrm rot="789050">
                <a:off x="1417164" y="963247"/>
                <a:ext cx="1327823" cy="1377606"/>
              </a:xfrm>
              <a:prstGeom prst="blockArc">
                <a:avLst>
                  <a:gd name="adj1" fmla="val 11509315"/>
                  <a:gd name="adj2" fmla="val 10533462"/>
                  <a:gd name="adj3" fmla="val 3141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3"/>
              <p:cNvSpPr/>
              <p:nvPr/>
            </p:nvSpPr>
            <p:spPr>
              <a:xfrm rot="-8586435">
                <a:off x="1390200" y="1332260"/>
                <a:ext cx="150420" cy="1345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1" name="Google Shape;681;p53"/>
          <p:cNvSpPr txBox="1"/>
          <p:nvPr/>
        </p:nvSpPr>
        <p:spPr>
          <a:xfrm>
            <a:off x="415625" y="338328"/>
            <a:ext cx="69111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The future of Apple is ZERO impact</a:t>
            </a:r>
            <a:endParaRPr sz="1100"/>
          </a:p>
        </p:txBody>
      </p:sp>
      <p:sp>
        <p:nvSpPr>
          <p:cNvPr id="682" name="Google Shape;682;p53"/>
          <p:cNvSpPr txBox="1"/>
          <p:nvPr/>
        </p:nvSpPr>
        <p:spPr>
          <a:xfrm>
            <a:off x="3837650" y="2663714"/>
            <a:ext cx="23937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" sz="7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" sz="7400" b="0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00</a:t>
            </a:r>
            <a:r>
              <a:rPr lang="en" sz="7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3400" b="0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3" name="Google Shape;683;p53"/>
          <p:cNvSpPr/>
          <p:nvPr/>
        </p:nvSpPr>
        <p:spPr>
          <a:xfrm>
            <a:off x="3757675" y="2505221"/>
            <a:ext cx="4665900" cy="1086900"/>
          </a:xfrm>
          <a:prstGeom prst="roundRect">
            <a:avLst>
              <a:gd name="adj" fmla="val 1231"/>
            </a:avLst>
          </a:prstGeom>
          <a:solidFill>
            <a:srgbClr val="9BBB5C"/>
          </a:solidFill>
          <a:ln>
            <a:noFill/>
          </a:ln>
          <a:effectLst>
            <a:outerShdw blurRad="71438" dist="57150" dir="192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53"/>
          <p:cNvSpPr txBox="1"/>
          <p:nvPr/>
        </p:nvSpPr>
        <p:spPr>
          <a:xfrm>
            <a:off x="6251495" y="2969879"/>
            <a:ext cx="2248500" cy="5883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" sz="2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Regenerative</a:t>
            </a:r>
            <a:endParaRPr sz="1000" b="1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85" name="Google Shape;685;p53"/>
          <p:cNvGrpSpPr/>
          <p:nvPr/>
        </p:nvGrpSpPr>
        <p:grpSpPr>
          <a:xfrm>
            <a:off x="3757741" y="1372711"/>
            <a:ext cx="4666082" cy="1087022"/>
            <a:chOff x="4214875" y="1288750"/>
            <a:chExt cx="4755000" cy="1268700"/>
          </a:xfrm>
        </p:grpSpPr>
        <p:sp>
          <p:nvSpPr>
            <p:cNvPr id="686" name="Google Shape;686;p53"/>
            <p:cNvSpPr/>
            <p:nvPr/>
          </p:nvSpPr>
          <p:spPr>
            <a:xfrm>
              <a:off x="4214875" y="1288750"/>
              <a:ext cx="4755000" cy="1268700"/>
            </a:xfrm>
            <a:prstGeom prst="roundRect">
              <a:avLst>
                <a:gd name="adj" fmla="val 1231"/>
              </a:avLst>
            </a:prstGeom>
            <a:solidFill>
              <a:srgbClr val="1EA185"/>
            </a:solidFill>
            <a:ln>
              <a:noFill/>
            </a:ln>
            <a:effectLst>
              <a:outerShdw blurRad="71438" dist="57150" dir="1920000" algn="t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3"/>
            <p:cNvSpPr txBox="1"/>
            <p:nvPr/>
          </p:nvSpPr>
          <p:spPr>
            <a:xfrm>
              <a:off x="6320984" y="1771795"/>
              <a:ext cx="2595600" cy="4131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57150" dir="19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Poppins"/>
                <a:buNone/>
              </a:pPr>
              <a:r>
                <a:rPr lang="en" sz="20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Virgin resources</a:t>
              </a:r>
              <a:endParaRPr sz="1000" b="1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8" name="Google Shape;688;p53"/>
            <p:cNvSpPr txBox="1"/>
            <p:nvPr/>
          </p:nvSpPr>
          <p:spPr>
            <a:xfrm>
              <a:off x="4294851" y="1437168"/>
              <a:ext cx="1671000" cy="9216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57150" dir="19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Poppins"/>
                <a:buNone/>
              </a:pPr>
              <a:r>
                <a:rPr lang="en" sz="7400" b="0" i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</a:t>
              </a:r>
              <a:endParaRPr sz="7400" b="0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89" name="Google Shape;689;p53"/>
          <p:cNvSpPr/>
          <p:nvPr/>
        </p:nvSpPr>
        <p:spPr>
          <a:xfrm>
            <a:off x="3757675" y="3643187"/>
            <a:ext cx="4665900" cy="1086900"/>
          </a:xfrm>
          <a:prstGeom prst="rect">
            <a:avLst/>
          </a:prstGeom>
          <a:solidFill>
            <a:schemeClr val="accent3">
              <a:alpha val="89800"/>
            </a:schemeClr>
          </a:solidFill>
          <a:ln>
            <a:noFill/>
          </a:ln>
          <a:effectLst>
            <a:outerShdw blurRad="71438" dist="57150" dir="19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3"/>
          <p:cNvSpPr txBox="1"/>
          <p:nvPr/>
        </p:nvSpPr>
        <p:spPr>
          <a:xfrm>
            <a:off x="6251495" y="4063404"/>
            <a:ext cx="2080800" cy="3540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" sz="2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Equitable</a:t>
            </a:r>
            <a:endParaRPr sz="1000" b="1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1" name="Google Shape;691;p53"/>
          <p:cNvSpPr txBox="1"/>
          <p:nvPr/>
        </p:nvSpPr>
        <p:spPr>
          <a:xfrm>
            <a:off x="3851398" y="3776689"/>
            <a:ext cx="2448000" cy="789600"/>
          </a:xfrm>
          <a:prstGeom prst="rect">
            <a:avLst/>
          </a:prstGeom>
          <a:noFill/>
          <a:ln>
            <a:noFill/>
          </a:ln>
          <a:effectLst>
            <a:outerShdw blurRad="42863" dist="28575" dir="1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" sz="7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" sz="7400" b="0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00%</a:t>
            </a:r>
            <a:endParaRPr sz="7400" b="0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2" name="Google Shape;692;p53"/>
          <p:cNvSpPr txBox="1"/>
          <p:nvPr/>
        </p:nvSpPr>
        <p:spPr>
          <a:xfrm>
            <a:off x="3851398" y="2673727"/>
            <a:ext cx="2448000" cy="789600"/>
          </a:xfrm>
          <a:prstGeom prst="rect">
            <a:avLst/>
          </a:prstGeom>
          <a:noFill/>
          <a:ln>
            <a:noFill/>
          </a:ln>
          <a:effectLst>
            <a:outerShdw blurRad="42863" dist="28575" dir="1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" sz="7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" sz="7400" b="0" i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00%</a:t>
            </a:r>
            <a:endParaRPr sz="7400" b="0" i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18701" cy="38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4"/>
          <p:cNvSpPr/>
          <p:nvPr/>
        </p:nvSpPr>
        <p:spPr>
          <a:xfrm>
            <a:off x="-7937" y="1247573"/>
            <a:ext cx="6579600" cy="3271800"/>
          </a:xfrm>
          <a:prstGeom prst="rect">
            <a:avLst/>
          </a:prstGeom>
          <a:solidFill>
            <a:schemeClr val="accent1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54"/>
          <p:cNvSpPr txBox="1"/>
          <p:nvPr/>
        </p:nvSpPr>
        <p:spPr>
          <a:xfrm>
            <a:off x="685420" y="2405045"/>
            <a:ext cx="42900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rPr lang="en" sz="4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sz="1100"/>
          </a:p>
        </p:txBody>
      </p:sp>
      <p:sp>
        <p:nvSpPr>
          <p:cNvPr id="700" name="Google Shape;700;p54"/>
          <p:cNvSpPr/>
          <p:nvPr/>
        </p:nvSpPr>
        <p:spPr>
          <a:xfrm>
            <a:off x="685421" y="1737608"/>
            <a:ext cx="1944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THANK YOU!</a:t>
            </a:r>
            <a:endParaRPr sz="1100"/>
          </a:p>
        </p:txBody>
      </p:sp>
      <p:sp>
        <p:nvSpPr>
          <p:cNvPr id="701" name="Google Shape;701;p54"/>
          <p:cNvSpPr/>
          <p:nvPr/>
        </p:nvSpPr>
        <p:spPr>
          <a:xfrm>
            <a:off x="6571455" y="3548137"/>
            <a:ext cx="2100900" cy="1595400"/>
          </a:xfrm>
          <a:prstGeom prst="rect">
            <a:avLst/>
          </a:prstGeom>
          <a:solidFill>
            <a:schemeClr val="accent2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54"/>
          <p:cNvSpPr/>
          <p:nvPr/>
        </p:nvSpPr>
        <p:spPr>
          <a:xfrm>
            <a:off x="8672332" y="2923877"/>
            <a:ext cx="479700" cy="1595400"/>
          </a:xfrm>
          <a:prstGeom prst="rect">
            <a:avLst/>
          </a:prstGeom>
          <a:solidFill>
            <a:schemeClr val="accent3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049" y="3677390"/>
            <a:ext cx="1181900" cy="118192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4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05" name="Google Shape;705;p54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06" name="Google Shape;706;p54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>
            <a:spLocks noGrp="1"/>
          </p:cNvSpPr>
          <p:nvPr>
            <p:ph type="pic" idx="2"/>
          </p:nvPr>
        </p:nvSpPr>
        <p:spPr>
          <a:xfrm>
            <a:off x="1230838" y="2575398"/>
            <a:ext cx="3250800" cy="1899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7" name="Google Shape;237;p40"/>
          <p:cNvCxnSpPr/>
          <p:nvPr/>
        </p:nvCxnSpPr>
        <p:spPr>
          <a:xfrm>
            <a:off x="5726511" y="1046950"/>
            <a:ext cx="0" cy="3933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40"/>
          <p:cNvSpPr txBox="1"/>
          <p:nvPr/>
        </p:nvSpPr>
        <p:spPr>
          <a:xfrm>
            <a:off x="2056004" y="775716"/>
            <a:ext cx="2112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1100"/>
          </a:p>
        </p:txBody>
      </p:sp>
      <p:sp>
        <p:nvSpPr>
          <p:cNvPr id="239" name="Google Shape;239;p40"/>
          <p:cNvSpPr txBox="1"/>
          <p:nvPr/>
        </p:nvSpPr>
        <p:spPr>
          <a:xfrm>
            <a:off x="2056000" y="1265925"/>
            <a:ext cx="288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415"/>
              </a:buClr>
              <a:buSzPts val="900"/>
              <a:buFont typeface="Calibri"/>
              <a:buNone/>
            </a:pPr>
            <a:r>
              <a:rPr lang="en">
                <a:solidFill>
                  <a:srgbClr val="121415"/>
                </a:solidFill>
                <a:latin typeface="Calibri"/>
                <a:ea typeface="Calibri"/>
                <a:cs typeface="Calibri"/>
                <a:sym typeface="Calibri"/>
              </a:rPr>
              <a:t>Apple’s Green Swan Transformation</a:t>
            </a:r>
            <a:endParaRPr/>
          </a:p>
        </p:txBody>
      </p:sp>
      <p:grpSp>
        <p:nvGrpSpPr>
          <p:cNvPr id="240" name="Google Shape;240;p40"/>
          <p:cNvGrpSpPr/>
          <p:nvPr/>
        </p:nvGrpSpPr>
        <p:grpSpPr>
          <a:xfrm>
            <a:off x="1416791" y="900126"/>
            <a:ext cx="436052" cy="436064"/>
            <a:chOff x="0" y="0"/>
            <a:chExt cx="1162805" cy="1162836"/>
          </a:xfrm>
        </p:grpSpPr>
        <p:sp>
          <p:nvSpPr>
            <p:cNvPr id="241" name="Google Shape;241;p40"/>
            <p:cNvSpPr/>
            <p:nvPr/>
          </p:nvSpPr>
          <p:spPr>
            <a:xfrm>
              <a:off x="0" y="0"/>
              <a:ext cx="175446" cy="11628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350"/>
                  </a:moveTo>
                  <a:lnTo>
                    <a:pt x="0" y="20250"/>
                  </a:lnTo>
                  <a:cubicBezTo>
                    <a:pt x="0" y="20992"/>
                    <a:pt x="4027" y="21600"/>
                    <a:pt x="8948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8948" y="0"/>
                  </a:lnTo>
                  <a:cubicBezTo>
                    <a:pt x="4027" y="0"/>
                    <a:pt x="0" y="608"/>
                    <a:pt x="0" y="13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290651" y="0"/>
              <a:ext cx="872154" cy="11628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191" y="16991"/>
                  </a:moveTo>
                  <a:lnTo>
                    <a:pt x="2809" y="16991"/>
                  </a:lnTo>
                  <a:lnTo>
                    <a:pt x="2809" y="15443"/>
                  </a:lnTo>
                  <a:cubicBezTo>
                    <a:pt x="2809" y="13733"/>
                    <a:pt x="4656" y="12347"/>
                    <a:pt x="6936" y="12347"/>
                  </a:cubicBezTo>
                  <a:lnTo>
                    <a:pt x="11064" y="12347"/>
                  </a:lnTo>
                  <a:cubicBezTo>
                    <a:pt x="13344" y="12347"/>
                    <a:pt x="15191" y="13733"/>
                    <a:pt x="15191" y="15443"/>
                  </a:cubicBezTo>
                  <a:cubicBezTo>
                    <a:pt x="15191" y="15443"/>
                    <a:pt x="15191" y="16991"/>
                    <a:pt x="15191" y="16991"/>
                  </a:cubicBezTo>
                  <a:close/>
                  <a:moveTo>
                    <a:pt x="9000" y="4616"/>
                  </a:moveTo>
                  <a:cubicBezTo>
                    <a:pt x="11274" y="4616"/>
                    <a:pt x="13117" y="5998"/>
                    <a:pt x="13117" y="7704"/>
                  </a:cubicBezTo>
                  <a:cubicBezTo>
                    <a:pt x="13117" y="9409"/>
                    <a:pt x="11274" y="10791"/>
                    <a:pt x="9000" y="10791"/>
                  </a:cubicBezTo>
                  <a:cubicBezTo>
                    <a:pt x="6726" y="10791"/>
                    <a:pt x="4883" y="9409"/>
                    <a:pt x="4883" y="7704"/>
                  </a:cubicBezTo>
                  <a:cubicBezTo>
                    <a:pt x="4883" y="5998"/>
                    <a:pt x="6726" y="4616"/>
                    <a:pt x="9000" y="4616"/>
                  </a:cubicBezTo>
                  <a:close/>
                  <a:moveTo>
                    <a:pt x="19800" y="5400"/>
                  </a:moveTo>
                  <a:cubicBezTo>
                    <a:pt x="20794" y="5400"/>
                    <a:pt x="21600" y="4796"/>
                    <a:pt x="21600" y="4050"/>
                  </a:cubicBezTo>
                  <a:lnTo>
                    <a:pt x="21600" y="2120"/>
                  </a:lnTo>
                  <a:lnTo>
                    <a:pt x="18000" y="2120"/>
                  </a:lnTo>
                  <a:lnTo>
                    <a:pt x="180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8000" y="21600"/>
                  </a:lnTo>
                  <a:lnTo>
                    <a:pt x="18000" y="16200"/>
                  </a:lnTo>
                  <a:lnTo>
                    <a:pt x="19800" y="16200"/>
                  </a:lnTo>
                  <a:cubicBezTo>
                    <a:pt x="20794" y="16200"/>
                    <a:pt x="21600" y="15596"/>
                    <a:pt x="21600" y="14850"/>
                  </a:cubicBezTo>
                  <a:lnTo>
                    <a:pt x="21600" y="12920"/>
                  </a:lnTo>
                  <a:lnTo>
                    <a:pt x="18000" y="12920"/>
                  </a:lnTo>
                  <a:lnTo>
                    <a:pt x="18000" y="10800"/>
                  </a:lnTo>
                  <a:lnTo>
                    <a:pt x="19800" y="10800"/>
                  </a:lnTo>
                  <a:cubicBezTo>
                    <a:pt x="20794" y="10800"/>
                    <a:pt x="21600" y="10196"/>
                    <a:pt x="21600" y="9450"/>
                  </a:cubicBezTo>
                  <a:lnTo>
                    <a:pt x="21600" y="7520"/>
                  </a:lnTo>
                  <a:lnTo>
                    <a:pt x="18000" y="7520"/>
                  </a:lnTo>
                  <a:lnTo>
                    <a:pt x="18000" y="5400"/>
                  </a:lnTo>
                  <a:cubicBezTo>
                    <a:pt x="18000" y="5400"/>
                    <a:pt x="19800" y="5400"/>
                    <a:pt x="19800" y="5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3" name="Google Shape;243;p40"/>
          <p:cNvCxnSpPr/>
          <p:nvPr/>
        </p:nvCxnSpPr>
        <p:spPr>
          <a:xfrm>
            <a:off x="3479535" y="1046950"/>
            <a:ext cx="21906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40"/>
          <p:cNvSpPr/>
          <p:nvPr/>
        </p:nvSpPr>
        <p:spPr>
          <a:xfrm>
            <a:off x="5509218" y="1266950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40"/>
          <p:cNvGrpSpPr/>
          <p:nvPr/>
        </p:nvGrpSpPr>
        <p:grpSpPr>
          <a:xfrm>
            <a:off x="5537894" y="2449226"/>
            <a:ext cx="434592" cy="434754"/>
            <a:chOff x="5567494" y="2449239"/>
            <a:chExt cx="434592" cy="434754"/>
          </a:xfrm>
        </p:grpSpPr>
        <p:sp>
          <p:nvSpPr>
            <p:cNvPr id="246" name="Google Shape;246;p40"/>
            <p:cNvSpPr/>
            <p:nvPr/>
          </p:nvSpPr>
          <p:spPr>
            <a:xfrm>
              <a:off x="5567494" y="2449239"/>
              <a:ext cx="434592" cy="4347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" name="Google Shape;247;p40"/>
            <p:cNvGrpSpPr/>
            <p:nvPr/>
          </p:nvGrpSpPr>
          <p:grpSpPr>
            <a:xfrm>
              <a:off x="5666759" y="2546383"/>
              <a:ext cx="236031" cy="236031"/>
              <a:chOff x="0" y="0"/>
              <a:chExt cx="520236" cy="520236"/>
            </a:xfrm>
          </p:grpSpPr>
          <p:sp>
            <p:nvSpPr>
              <p:cNvPr id="248" name="Google Shape;248;p40"/>
              <p:cNvSpPr/>
              <p:nvPr/>
            </p:nvSpPr>
            <p:spPr>
              <a:xfrm>
                <a:off x="289483" y="0"/>
                <a:ext cx="228798" cy="22879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7258" y="21600"/>
                    </a:moveTo>
                    <a:lnTo>
                      <a:pt x="21600" y="21600"/>
                    </a:lnTo>
                    <a:cubicBezTo>
                      <a:pt x="20951" y="16115"/>
                      <a:pt x="18501" y="11035"/>
                      <a:pt x="14531" y="7069"/>
                    </a:cubicBezTo>
                    <a:cubicBezTo>
                      <a:pt x="10564" y="3101"/>
                      <a:pt x="5489" y="651"/>
                      <a:pt x="0" y="0"/>
                    </a:cubicBezTo>
                    <a:lnTo>
                      <a:pt x="0" y="4342"/>
                    </a:lnTo>
                    <a:cubicBezTo>
                      <a:pt x="8904" y="5638"/>
                      <a:pt x="15964" y="12697"/>
                      <a:pt x="17258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40"/>
              <p:cNvSpPr/>
              <p:nvPr/>
            </p:nvSpPr>
            <p:spPr>
              <a:xfrm>
                <a:off x="0" y="0"/>
                <a:ext cx="228798" cy="22879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4342"/>
                    </a:moveTo>
                    <a:lnTo>
                      <a:pt x="21600" y="0"/>
                    </a:lnTo>
                    <a:cubicBezTo>
                      <a:pt x="16115" y="651"/>
                      <a:pt x="11035" y="3101"/>
                      <a:pt x="7069" y="7069"/>
                    </a:cubicBezTo>
                    <a:cubicBezTo>
                      <a:pt x="3103" y="11035"/>
                      <a:pt x="649" y="16115"/>
                      <a:pt x="0" y="21600"/>
                    </a:cubicBezTo>
                    <a:lnTo>
                      <a:pt x="4342" y="21600"/>
                    </a:lnTo>
                    <a:cubicBezTo>
                      <a:pt x="5639" y="12697"/>
                      <a:pt x="12698" y="5638"/>
                      <a:pt x="21600" y="43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40"/>
              <p:cNvSpPr/>
              <p:nvPr/>
            </p:nvSpPr>
            <p:spPr>
              <a:xfrm>
                <a:off x="289483" y="289483"/>
                <a:ext cx="228798" cy="22879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7259"/>
                    </a:moveTo>
                    <a:lnTo>
                      <a:pt x="0" y="21600"/>
                    </a:lnTo>
                    <a:cubicBezTo>
                      <a:pt x="5489" y="20949"/>
                      <a:pt x="10564" y="18498"/>
                      <a:pt x="14531" y="14530"/>
                    </a:cubicBezTo>
                    <a:cubicBezTo>
                      <a:pt x="18501" y="10564"/>
                      <a:pt x="20951" y="5486"/>
                      <a:pt x="21600" y="0"/>
                    </a:cubicBezTo>
                    <a:lnTo>
                      <a:pt x="17258" y="0"/>
                    </a:lnTo>
                    <a:cubicBezTo>
                      <a:pt x="15964" y="8902"/>
                      <a:pt x="8904" y="15961"/>
                      <a:pt x="0" y="17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40"/>
              <p:cNvSpPr/>
              <p:nvPr/>
            </p:nvSpPr>
            <p:spPr>
              <a:xfrm>
                <a:off x="0" y="289483"/>
                <a:ext cx="228798" cy="22879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4342" y="0"/>
                    </a:moveTo>
                    <a:lnTo>
                      <a:pt x="0" y="0"/>
                    </a:lnTo>
                    <a:cubicBezTo>
                      <a:pt x="649" y="5486"/>
                      <a:pt x="3103" y="10564"/>
                      <a:pt x="7069" y="14530"/>
                    </a:cubicBezTo>
                    <a:cubicBezTo>
                      <a:pt x="11035" y="18498"/>
                      <a:pt x="16115" y="20949"/>
                      <a:pt x="21600" y="21600"/>
                    </a:cubicBezTo>
                    <a:lnTo>
                      <a:pt x="21600" y="17259"/>
                    </a:lnTo>
                    <a:cubicBezTo>
                      <a:pt x="12698" y="15961"/>
                      <a:pt x="5639" y="8902"/>
                      <a:pt x="4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40"/>
              <p:cNvSpPr/>
              <p:nvPr/>
            </p:nvSpPr>
            <p:spPr>
              <a:xfrm>
                <a:off x="101319" y="94082"/>
                <a:ext cx="130842" cy="13084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7717" y="21600"/>
                    </a:moveTo>
                    <a:cubicBezTo>
                      <a:pt x="9544" y="14863"/>
                      <a:pt x="14862" y="9544"/>
                      <a:pt x="21600" y="7716"/>
                    </a:cubicBezTo>
                    <a:lnTo>
                      <a:pt x="21600" y="0"/>
                    </a:lnTo>
                    <a:cubicBezTo>
                      <a:pt x="10706" y="2097"/>
                      <a:pt x="2097" y="10707"/>
                      <a:pt x="0" y="21600"/>
                    </a:cubicBezTo>
                    <a:cubicBezTo>
                      <a:pt x="0" y="21600"/>
                      <a:pt x="7717" y="21600"/>
                      <a:pt x="7717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0"/>
              <p:cNvSpPr/>
              <p:nvPr/>
            </p:nvSpPr>
            <p:spPr>
              <a:xfrm>
                <a:off x="101319" y="289483"/>
                <a:ext cx="130842" cy="13084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7717" y="0"/>
                    </a:moveTo>
                    <a:lnTo>
                      <a:pt x="0" y="0"/>
                    </a:lnTo>
                    <a:cubicBezTo>
                      <a:pt x="2097" y="10895"/>
                      <a:pt x="10706" y="19501"/>
                      <a:pt x="21600" y="21600"/>
                    </a:cubicBezTo>
                    <a:lnTo>
                      <a:pt x="21600" y="13884"/>
                    </a:lnTo>
                    <a:cubicBezTo>
                      <a:pt x="14862" y="12054"/>
                      <a:pt x="9544" y="6737"/>
                      <a:pt x="77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40"/>
              <p:cNvSpPr/>
              <p:nvPr/>
            </p:nvSpPr>
            <p:spPr>
              <a:xfrm>
                <a:off x="289483" y="289483"/>
                <a:ext cx="130842" cy="13084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3880" y="0"/>
                    </a:moveTo>
                    <a:cubicBezTo>
                      <a:pt x="12052" y="6737"/>
                      <a:pt x="6736" y="12054"/>
                      <a:pt x="0" y="13884"/>
                    </a:cubicBezTo>
                    <a:lnTo>
                      <a:pt x="0" y="21600"/>
                    </a:lnTo>
                    <a:cubicBezTo>
                      <a:pt x="10892" y="19501"/>
                      <a:pt x="19499" y="10895"/>
                      <a:pt x="21600" y="0"/>
                    </a:cubicBezTo>
                    <a:cubicBezTo>
                      <a:pt x="21600" y="0"/>
                      <a:pt x="13880" y="0"/>
                      <a:pt x="13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40"/>
              <p:cNvSpPr/>
              <p:nvPr/>
            </p:nvSpPr>
            <p:spPr>
              <a:xfrm>
                <a:off x="289483" y="94082"/>
                <a:ext cx="130842" cy="13084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3880" y="21600"/>
                    </a:moveTo>
                    <a:lnTo>
                      <a:pt x="21600" y="21600"/>
                    </a:lnTo>
                    <a:cubicBezTo>
                      <a:pt x="19499" y="10707"/>
                      <a:pt x="10892" y="2097"/>
                      <a:pt x="0" y="0"/>
                    </a:cubicBezTo>
                    <a:lnTo>
                      <a:pt x="0" y="7716"/>
                    </a:lnTo>
                    <a:cubicBezTo>
                      <a:pt x="6736" y="9544"/>
                      <a:pt x="12052" y="14863"/>
                      <a:pt x="1388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40"/>
              <p:cNvSpPr/>
              <p:nvPr/>
            </p:nvSpPr>
            <p:spPr>
              <a:xfrm>
                <a:off x="0" y="0"/>
                <a:ext cx="520236" cy="52023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1327" y="8255"/>
                    </a:moveTo>
                    <a:lnTo>
                      <a:pt x="11327" y="0"/>
                    </a:lnTo>
                    <a:lnTo>
                      <a:pt x="10273" y="0"/>
                    </a:lnTo>
                    <a:lnTo>
                      <a:pt x="10273" y="8255"/>
                    </a:lnTo>
                    <a:cubicBezTo>
                      <a:pt x="9263" y="8464"/>
                      <a:pt x="8465" y="9262"/>
                      <a:pt x="8255" y="10272"/>
                    </a:cubicBezTo>
                    <a:lnTo>
                      <a:pt x="0" y="10272"/>
                    </a:lnTo>
                    <a:lnTo>
                      <a:pt x="0" y="11327"/>
                    </a:lnTo>
                    <a:lnTo>
                      <a:pt x="8255" y="11327"/>
                    </a:lnTo>
                    <a:cubicBezTo>
                      <a:pt x="8465" y="12338"/>
                      <a:pt x="9263" y="13136"/>
                      <a:pt x="10273" y="13345"/>
                    </a:cubicBezTo>
                    <a:lnTo>
                      <a:pt x="10273" y="21600"/>
                    </a:lnTo>
                    <a:lnTo>
                      <a:pt x="11327" y="21600"/>
                    </a:lnTo>
                    <a:lnTo>
                      <a:pt x="11327" y="13345"/>
                    </a:lnTo>
                    <a:cubicBezTo>
                      <a:pt x="12339" y="13136"/>
                      <a:pt x="13137" y="12338"/>
                      <a:pt x="13346" y="11327"/>
                    </a:cubicBezTo>
                    <a:lnTo>
                      <a:pt x="21600" y="11327"/>
                    </a:lnTo>
                    <a:lnTo>
                      <a:pt x="21600" y="10272"/>
                    </a:lnTo>
                    <a:lnTo>
                      <a:pt x="13346" y="10272"/>
                    </a:lnTo>
                    <a:cubicBezTo>
                      <a:pt x="13137" y="9262"/>
                      <a:pt x="12339" y="8464"/>
                      <a:pt x="11327" y="82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7" name="Google Shape;257;p40"/>
          <p:cNvSpPr/>
          <p:nvPr/>
        </p:nvSpPr>
        <p:spPr>
          <a:xfrm>
            <a:off x="5526094" y="1828078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0"/>
          <p:cNvSpPr/>
          <p:nvPr/>
        </p:nvSpPr>
        <p:spPr>
          <a:xfrm>
            <a:off x="5526094" y="3070404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40"/>
          <p:cNvGrpSpPr/>
          <p:nvPr/>
        </p:nvGrpSpPr>
        <p:grpSpPr>
          <a:xfrm>
            <a:off x="5625338" y="3175487"/>
            <a:ext cx="236080" cy="236031"/>
            <a:chOff x="0" y="0"/>
            <a:chExt cx="520344" cy="520236"/>
          </a:xfrm>
        </p:grpSpPr>
        <p:sp>
          <p:nvSpPr>
            <p:cNvPr id="260" name="Google Shape;260;p40"/>
            <p:cNvSpPr/>
            <p:nvPr/>
          </p:nvSpPr>
          <p:spPr>
            <a:xfrm>
              <a:off x="0" y="0"/>
              <a:ext cx="520344" cy="520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79" y="12133"/>
                  </a:moveTo>
                  <a:cubicBezTo>
                    <a:pt x="17711" y="12225"/>
                    <a:pt x="17326" y="12562"/>
                    <a:pt x="17171" y="13013"/>
                  </a:cubicBezTo>
                  <a:cubicBezTo>
                    <a:pt x="17082" y="13264"/>
                    <a:pt x="16983" y="13504"/>
                    <a:pt x="16867" y="13738"/>
                  </a:cubicBezTo>
                  <a:cubicBezTo>
                    <a:pt x="16656" y="14170"/>
                    <a:pt x="16693" y="14678"/>
                    <a:pt x="16960" y="15077"/>
                  </a:cubicBezTo>
                  <a:lnTo>
                    <a:pt x="18130" y="16834"/>
                  </a:lnTo>
                  <a:lnTo>
                    <a:pt x="16831" y="18132"/>
                  </a:lnTo>
                  <a:lnTo>
                    <a:pt x="15075" y="16962"/>
                  </a:lnTo>
                  <a:cubicBezTo>
                    <a:pt x="14851" y="16811"/>
                    <a:pt x="14587" y="16735"/>
                    <a:pt x="14326" y="16735"/>
                  </a:cubicBezTo>
                  <a:cubicBezTo>
                    <a:pt x="14125" y="16735"/>
                    <a:pt x="13924" y="16781"/>
                    <a:pt x="13737" y="16870"/>
                  </a:cubicBezTo>
                  <a:cubicBezTo>
                    <a:pt x="13502" y="16982"/>
                    <a:pt x="13262" y="17084"/>
                    <a:pt x="13011" y="17173"/>
                  </a:cubicBezTo>
                  <a:cubicBezTo>
                    <a:pt x="12560" y="17328"/>
                    <a:pt x="12227" y="17714"/>
                    <a:pt x="12132" y="18182"/>
                  </a:cubicBezTo>
                  <a:lnTo>
                    <a:pt x="11716" y="20252"/>
                  </a:lnTo>
                  <a:lnTo>
                    <a:pt x="9881" y="20252"/>
                  </a:lnTo>
                  <a:lnTo>
                    <a:pt x="9469" y="18182"/>
                  </a:lnTo>
                  <a:cubicBezTo>
                    <a:pt x="9373" y="17714"/>
                    <a:pt x="9040" y="17328"/>
                    <a:pt x="8589" y="17173"/>
                  </a:cubicBezTo>
                  <a:cubicBezTo>
                    <a:pt x="8338" y="17084"/>
                    <a:pt x="8098" y="16985"/>
                    <a:pt x="7864" y="16870"/>
                  </a:cubicBezTo>
                  <a:cubicBezTo>
                    <a:pt x="7676" y="16781"/>
                    <a:pt x="7475" y="16735"/>
                    <a:pt x="7274" y="16735"/>
                  </a:cubicBezTo>
                  <a:cubicBezTo>
                    <a:pt x="7010" y="16735"/>
                    <a:pt x="6750" y="16811"/>
                    <a:pt x="6526" y="16962"/>
                  </a:cubicBezTo>
                  <a:lnTo>
                    <a:pt x="4769" y="18132"/>
                  </a:lnTo>
                  <a:lnTo>
                    <a:pt x="3467" y="16834"/>
                  </a:lnTo>
                  <a:lnTo>
                    <a:pt x="4641" y="15077"/>
                  </a:lnTo>
                  <a:cubicBezTo>
                    <a:pt x="4904" y="14678"/>
                    <a:pt x="4940" y="14170"/>
                    <a:pt x="4733" y="13738"/>
                  </a:cubicBezTo>
                  <a:cubicBezTo>
                    <a:pt x="4617" y="13504"/>
                    <a:pt x="4519" y="13264"/>
                    <a:pt x="4430" y="13013"/>
                  </a:cubicBezTo>
                  <a:cubicBezTo>
                    <a:pt x="4275" y="12562"/>
                    <a:pt x="3889" y="12229"/>
                    <a:pt x="3421" y="12133"/>
                  </a:cubicBezTo>
                  <a:lnTo>
                    <a:pt x="1351" y="11718"/>
                  </a:lnTo>
                  <a:lnTo>
                    <a:pt x="1351" y="9882"/>
                  </a:lnTo>
                  <a:lnTo>
                    <a:pt x="3421" y="9470"/>
                  </a:lnTo>
                  <a:cubicBezTo>
                    <a:pt x="3889" y="9374"/>
                    <a:pt x="4271" y="9038"/>
                    <a:pt x="4430" y="8587"/>
                  </a:cubicBezTo>
                  <a:cubicBezTo>
                    <a:pt x="4515" y="8339"/>
                    <a:pt x="4617" y="8096"/>
                    <a:pt x="4730" y="7861"/>
                  </a:cubicBezTo>
                  <a:cubicBezTo>
                    <a:pt x="4940" y="7433"/>
                    <a:pt x="4904" y="6922"/>
                    <a:pt x="4641" y="6527"/>
                  </a:cubicBezTo>
                  <a:lnTo>
                    <a:pt x="3467" y="4766"/>
                  </a:lnTo>
                  <a:lnTo>
                    <a:pt x="4766" y="3467"/>
                  </a:lnTo>
                  <a:lnTo>
                    <a:pt x="6526" y="4641"/>
                  </a:lnTo>
                  <a:cubicBezTo>
                    <a:pt x="6750" y="4789"/>
                    <a:pt x="7010" y="4865"/>
                    <a:pt x="7274" y="4865"/>
                  </a:cubicBezTo>
                  <a:cubicBezTo>
                    <a:pt x="7475" y="4865"/>
                    <a:pt x="7676" y="4822"/>
                    <a:pt x="7860" y="4733"/>
                  </a:cubicBezTo>
                  <a:cubicBezTo>
                    <a:pt x="8094" y="4618"/>
                    <a:pt x="8335" y="4516"/>
                    <a:pt x="8585" y="4430"/>
                  </a:cubicBezTo>
                  <a:cubicBezTo>
                    <a:pt x="9037" y="4272"/>
                    <a:pt x="9373" y="3890"/>
                    <a:pt x="9465" y="3421"/>
                  </a:cubicBezTo>
                  <a:lnTo>
                    <a:pt x="9881" y="1352"/>
                  </a:lnTo>
                  <a:lnTo>
                    <a:pt x="11716" y="1352"/>
                  </a:lnTo>
                  <a:lnTo>
                    <a:pt x="12132" y="3421"/>
                  </a:lnTo>
                  <a:cubicBezTo>
                    <a:pt x="12224" y="3890"/>
                    <a:pt x="12560" y="4272"/>
                    <a:pt x="13011" y="4430"/>
                  </a:cubicBezTo>
                  <a:cubicBezTo>
                    <a:pt x="13262" y="4516"/>
                    <a:pt x="13502" y="4618"/>
                    <a:pt x="13737" y="4730"/>
                  </a:cubicBezTo>
                  <a:cubicBezTo>
                    <a:pt x="13924" y="4822"/>
                    <a:pt x="14122" y="4865"/>
                    <a:pt x="14326" y="4865"/>
                  </a:cubicBezTo>
                  <a:cubicBezTo>
                    <a:pt x="14587" y="4865"/>
                    <a:pt x="14847" y="4789"/>
                    <a:pt x="15075" y="4641"/>
                  </a:cubicBezTo>
                  <a:lnTo>
                    <a:pt x="16831" y="3467"/>
                  </a:lnTo>
                  <a:lnTo>
                    <a:pt x="18130" y="4766"/>
                  </a:lnTo>
                  <a:lnTo>
                    <a:pt x="16960" y="6527"/>
                  </a:lnTo>
                  <a:cubicBezTo>
                    <a:pt x="16693" y="6922"/>
                    <a:pt x="16660" y="7433"/>
                    <a:pt x="16867" y="7861"/>
                  </a:cubicBezTo>
                  <a:cubicBezTo>
                    <a:pt x="16979" y="8096"/>
                    <a:pt x="17082" y="8336"/>
                    <a:pt x="17167" y="8587"/>
                  </a:cubicBezTo>
                  <a:cubicBezTo>
                    <a:pt x="17326" y="9038"/>
                    <a:pt x="17711" y="9374"/>
                    <a:pt x="18179" y="9467"/>
                  </a:cubicBezTo>
                  <a:lnTo>
                    <a:pt x="20245" y="9882"/>
                  </a:lnTo>
                  <a:lnTo>
                    <a:pt x="20249" y="11718"/>
                  </a:lnTo>
                  <a:cubicBezTo>
                    <a:pt x="20249" y="11718"/>
                    <a:pt x="18179" y="12133"/>
                    <a:pt x="18179" y="12133"/>
                  </a:cubicBezTo>
                  <a:close/>
                  <a:moveTo>
                    <a:pt x="20513" y="8557"/>
                  </a:moveTo>
                  <a:lnTo>
                    <a:pt x="18446" y="8145"/>
                  </a:lnTo>
                  <a:cubicBezTo>
                    <a:pt x="18341" y="7845"/>
                    <a:pt x="18219" y="7555"/>
                    <a:pt x="18084" y="7275"/>
                  </a:cubicBezTo>
                  <a:lnTo>
                    <a:pt x="19253" y="5514"/>
                  </a:lnTo>
                  <a:cubicBezTo>
                    <a:pt x="19610" y="4980"/>
                    <a:pt x="19540" y="4269"/>
                    <a:pt x="19085" y="3814"/>
                  </a:cubicBezTo>
                  <a:lnTo>
                    <a:pt x="17787" y="2515"/>
                  </a:lnTo>
                  <a:cubicBezTo>
                    <a:pt x="17527" y="2251"/>
                    <a:pt x="17181" y="2119"/>
                    <a:pt x="16831" y="2119"/>
                  </a:cubicBezTo>
                  <a:cubicBezTo>
                    <a:pt x="16571" y="2119"/>
                    <a:pt x="16311" y="2192"/>
                    <a:pt x="16083" y="2344"/>
                  </a:cubicBezTo>
                  <a:lnTo>
                    <a:pt x="14326" y="3517"/>
                  </a:lnTo>
                  <a:cubicBezTo>
                    <a:pt x="14043" y="3379"/>
                    <a:pt x="13753" y="3260"/>
                    <a:pt x="13453" y="3155"/>
                  </a:cubicBezTo>
                  <a:lnTo>
                    <a:pt x="13041" y="1084"/>
                  </a:lnTo>
                  <a:cubicBezTo>
                    <a:pt x="12916" y="455"/>
                    <a:pt x="12359" y="0"/>
                    <a:pt x="11716" y="0"/>
                  </a:cubicBezTo>
                  <a:lnTo>
                    <a:pt x="9881" y="0"/>
                  </a:lnTo>
                  <a:cubicBezTo>
                    <a:pt x="9238" y="0"/>
                    <a:pt x="8684" y="455"/>
                    <a:pt x="8556" y="1084"/>
                  </a:cubicBezTo>
                  <a:lnTo>
                    <a:pt x="8144" y="3155"/>
                  </a:lnTo>
                  <a:cubicBezTo>
                    <a:pt x="7844" y="3260"/>
                    <a:pt x="7554" y="3382"/>
                    <a:pt x="7274" y="3517"/>
                  </a:cubicBezTo>
                  <a:lnTo>
                    <a:pt x="5517" y="2344"/>
                  </a:lnTo>
                  <a:cubicBezTo>
                    <a:pt x="5286" y="2192"/>
                    <a:pt x="5026" y="2119"/>
                    <a:pt x="4769" y="2119"/>
                  </a:cubicBezTo>
                  <a:cubicBezTo>
                    <a:pt x="4420" y="2119"/>
                    <a:pt x="4074" y="2251"/>
                    <a:pt x="3813" y="2515"/>
                  </a:cubicBezTo>
                  <a:lnTo>
                    <a:pt x="2515" y="3814"/>
                  </a:lnTo>
                  <a:cubicBezTo>
                    <a:pt x="2060" y="4269"/>
                    <a:pt x="1988" y="4980"/>
                    <a:pt x="2347" y="5514"/>
                  </a:cubicBezTo>
                  <a:lnTo>
                    <a:pt x="3517" y="7275"/>
                  </a:lnTo>
                  <a:cubicBezTo>
                    <a:pt x="3382" y="7555"/>
                    <a:pt x="3260" y="7845"/>
                    <a:pt x="3154" y="8145"/>
                  </a:cubicBezTo>
                  <a:lnTo>
                    <a:pt x="1084" y="8557"/>
                  </a:lnTo>
                  <a:cubicBezTo>
                    <a:pt x="455" y="8685"/>
                    <a:pt x="0" y="9239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5" y="12918"/>
                    <a:pt x="1084" y="13043"/>
                  </a:cubicBezTo>
                  <a:lnTo>
                    <a:pt x="3154" y="13458"/>
                  </a:lnTo>
                  <a:cubicBezTo>
                    <a:pt x="3260" y="13755"/>
                    <a:pt x="3382" y="14045"/>
                    <a:pt x="3517" y="14328"/>
                  </a:cubicBezTo>
                  <a:lnTo>
                    <a:pt x="2347" y="16085"/>
                  </a:lnTo>
                  <a:cubicBezTo>
                    <a:pt x="1988" y="16619"/>
                    <a:pt x="2060" y="17335"/>
                    <a:pt x="2515" y="17790"/>
                  </a:cubicBezTo>
                  <a:lnTo>
                    <a:pt x="3813" y="19088"/>
                  </a:lnTo>
                  <a:cubicBezTo>
                    <a:pt x="4074" y="19349"/>
                    <a:pt x="4420" y="19484"/>
                    <a:pt x="4769" y="19484"/>
                  </a:cubicBezTo>
                  <a:cubicBezTo>
                    <a:pt x="5026" y="19484"/>
                    <a:pt x="5290" y="19408"/>
                    <a:pt x="5517" y="19256"/>
                  </a:cubicBezTo>
                  <a:lnTo>
                    <a:pt x="7274" y="18083"/>
                  </a:lnTo>
                  <a:cubicBezTo>
                    <a:pt x="7554" y="18221"/>
                    <a:pt x="7844" y="18343"/>
                    <a:pt x="8144" y="18445"/>
                  </a:cubicBezTo>
                  <a:lnTo>
                    <a:pt x="8559" y="20516"/>
                  </a:lnTo>
                  <a:cubicBezTo>
                    <a:pt x="8684" y="21148"/>
                    <a:pt x="9238" y="21600"/>
                    <a:pt x="9881" y="21600"/>
                  </a:cubicBezTo>
                  <a:lnTo>
                    <a:pt x="11716" y="21600"/>
                  </a:lnTo>
                  <a:cubicBezTo>
                    <a:pt x="12362" y="21600"/>
                    <a:pt x="12916" y="21145"/>
                    <a:pt x="13041" y="20516"/>
                  </a:cubicBezTo>
                  <a:lnTo>
                    <a:pt x="13457" y="18445"/>
                  </a:lnTo>
                  <a:cubicBezTo>
                    <a:pt x="13756" y="18343"/>
                    <a:pt x="14046" y="18221"/>
                    <a:pt x="14326" y="18083"/>
                  </a:cubicBezTo>
                  <a:lnTo>
                    <a:pt x="16083" y="19256"/>
                  </a:lnTo>
                  <a:cubicBezTo>
                    <a:pt x="16311" y="19408"/>
                    <a:pt x="16574" y="19484"/>
                    <a:pt x="16831" y="19484"/>
                  </a:cubicBezTo>
                  <a:cubicBezTo>
                    <a:pt x="17181" y="19484"/>
                    <a:pt x="17527" y="19349"/>
                    <a:pt x="17787" y="19088"/>
                  </a:cubicBezTo>
                  <a:lnTo>
                    <a:pt x="19085" y="17790"/>
                  </a:lnTo>
                  <a:cubicBezTo>
                    <a:pt x="19540" y="17335"/>
                    <a:pt x="19610" y="16619"/>
                    <a:pt x="19253" y="16085"/>
                  </a:cubicBezTo>
                  <a:lnTo>
                    <a:pt x="18084" y="14328"/>
                  </a:lnTo>
                  <a:cubicBezTo>
                    <a:pt x="18219" y="14045"/>
                    <a:pt x="18341" y="13755"/>
                    <a:pt x="18446" y="13455"/>
                  </a:cubicBezTo>
                  <a:lnTo>
                    <a:pt x="20513" y="13043"/>
                  </a:lnTo>
                  <a:cubicBezTo>
                    <a:pt x="21145" y="12918"/>
                    <a:pt x="21600" y="12361"/>
                    <a:pt x="21600" y="11718"/>
                  </a:cubicBezTo>
                  <a:lnTo>
                    <a:pt x="21600" y="9882"/>
                  </a:lnTo>
                  <a:cubicBezTo>
                    <a:pt x="21600" y="9239"/>
                    <a:pt x="21145" y="8685"/>
                    <a:pt x="20513" y="8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141136" y="141136"/>
              <a:ext cx="227610" cy="2276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3" y="20251"/>
                  </a:moveTo>
                  <a:cubicBezTo>
                    <a:pt x="5583" y="20251"/>
                    <a:pt x="1348" y="16017"/>
                    <a:pt x="1348" y="10804"/>
                  </a:cubicBezTo>
                  <a:cubicBezTo>
                    <a:pt x="1348" y="5582"/>
                    <a:pt x="5583" y="1349"/>
                    <a:pt x="10803" y="1349"/>
                  </a:cubicBezTo>
                  <a:cubicBezTo>
                    <a:pt x="16017" y="1349"/>
                    <a:pt x="20251" y="5582"/>
                    <a:pt x="20251" y="10804"/>
                  </a:cubicBezTo>
                  <a:cubicBezTo>
                    <a:pt x="20251" y="16017"/>
                    <a:pt x="16017" y="20251"/>
                    <a:pt x="10803" y="20251"/>
                  </a:cubicBezTo>
                  <a:close/>
                  <a:moveTo>
                    <a:pt x="10803" y="0"/>
                  </a:moveTo>
                  <a:cubicBezTo>
                    <a:pt x="4836" y="0"/>
                    <a:pt x="0" y="4837"/>
                    <a:pt x="0" y="10804"/>
                  </a:cubicBezTo>
                  <a:cubicBezTo>
                    <a:pt x="0" y="16763"/>
                    <a:pt x="4836" y="21600"/>
                    <a:pt x="10803" y="21600"/>
                  </a:cubicBezTo>
                  <a:cubicBezTo>
                    <a:pt x="16763" y="21600"/>
                    <a:pt x="21600" y="16763"/>
                    <a:pt x="21600" y="10804"/>
                  </a:cubicBezTo>
                  <a:cubicBezTo>
                    <a:pt x="21600" y="4837"/>
                    <a:pt x="16763" y="0"/>
                    <a:pt x="10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194062" y="194062"/>
              <a:ext cx="130032" cy="1301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18899"/>
                  </a:moveTo>
                  <a:cubicBezTo>
                    <a:pt x="6329" y="18899"/>
                    <a:pt x="2690" y="15274"/>
                    <a:pt x="2690" y="10806"/>
                  </a:cubicBezTo>
                  <a:cubicBezTo>
                    <a:pt x="2690" y="6339"/>
                    <a:pt x="6329" y="2701"/>
                    <a:pt x="10799" y="2701"/>
                  </a:cubicBezTo>
                  <a:cubicBezTo>
                    <a:pt x="15271" y="2701"/>
                    <a:pt x="18897" y="6339"/>
                    <a:pt x="18897" y="10806"/>
                  </a:cubicBezTo>
                  <a:cubicBezTo>
                    <a:pt x="18897" y="15274"/>
                    <a:pt x="15271" y="18899"/>
                    <a:pt x="10799" y="18899"/>
                  </a:cubicBezTo>
                  <a:close/>
                  <a:moveTo>
                    <a:pt x="10799" y="0"/>
                  </a:moveTo>
                  <a:cubicBezTo>
                    <a:pt x="4825" y="0"/>
                    <a:pt x="0" y="4836"/>
                    <a:pt x="0" y="10806"/>
                  </a:cubicBezTo>
                  <a:cubicBezTo>
                    <a:pt x="0" y="16764"/>
                    <a:pt x="4825" y="21600"/>
                    <a:pt x="10799" y="21600"/>
                  </a:cubicBezTo>
                  <a:cubicBezTo>
                    <a:pt x="16761" y="21600"/>
                    <a:pt x="21600" y="16764"/>
                    <a:pt x="21600" y="10806"/>
                  </a:cubicBezTo>
                  <a:cubicBezTo>
                    <a:pt x="21600" y="4836"/>
                    <a:pt x="16761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40"/>
          <p:cNvSpPr txBox="1"/>
          <p:nvPr/>
        </p:nvSpPr>
        <p:spPr>
          <a:xfrm>
            <a:off x="6067625" y="1336200"/>
            <a:ext cx="13761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Apple’s Company </a:t>
            </a:r>
            <a:endParaRPr sz="1100">
              <a:solidFill>
                <a:srgbClr val="606C7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&amp; Industry Background 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6090070" y="2513188"/>
            <a:ext cx="160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Green Swan Initiative: Introducing iZEW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6072850" y="1887500"/>
            <a:ext cx="1603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India as Geography</a:t>
            </a:r>
            <a:endParaRPr sz="1100">
              <a:solidFill>
                <a:srgbClr val="606C7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Selection  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6" name="Google Shape;266;p40"/>
          <p:cNvSpPr/>
          <p:nvPr/>
        </p:nvSpPr>
        <p:spPr>
          <a:xfrm>
            <a:off x="6068700" y="3266000"/>
            <a:ext cx="21906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67" name="Google Shape;267;p40"/>
          <p:cNvSpPr txBox="1"/>
          <p:nvPr/>
        </p:nvSpPr>
        <p:spPr>
          <a:xfrm>
            <a:off x="6072850" y="3145700"/>
            <a:ext cx="1603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iZEW’s Multi-Pronged Approach 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8" name="Google Shape;268;p40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850" y="2571032"/>
            <a:ext cx="3250800" cy="190774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5537881" y="3646100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6090075" y="3745525"/>
            <a:ext cx="20706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Funding &amp; Roadmap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2" name="Google Shape;272;p40"/>
          <p:cNvSpPr/>
          <p:nvPr/>
        </p:nvSpPr>
        <p:spPr>
          <a:xfrm>
            <a:off x="5537893" y="4234525"/>
            <a:ext cx="434592" cy="434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6090075" y="4319575"/>
            <a:ext cx="1122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6C7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Recommendations &amp; Conclusion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2597" y="1303628"/>
            <a:ext cx="307800" cy="3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40"/>
          <p:cNvGrpSpPr/>
          <p:nvPr/>
        </p:nvGrpSpPr>
        <p:grpSpPr>
          <a:xfrm>
            <a:off x="5617848" y="1902610"/>
            <a:ext cx="251078" cy="285674"/>
            <a:chOff x="1529350" y="258825"/>
            <a:chExt cx="423475" cy="481825"/>
          </a:xfrm>
        </p:grpSpPr>
        <p:sp>
          <p:nvSpPr>
            <p:cNvPr id="276" name="Google Shape;276;p4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8" name="Google Shape;278;p40"/>
          <p:cNvGrpSpPr/>
          <p:nvPr/>
        </p:nvGrpSpPr>
        <p:grpSpPr>
          <a:xfrm>
            <a:off x="5612316" y="3744285"/>
            <a:ext cx="285719" cy="251093"/>
            <a:chOff x="2085450" y="2057100"/>
            <a:chExt cx="481900" cy="423500"/>
          </a:xfrm>
        </p:grpSpPr>
        <p:sp>
          <p:nvSpPr>
            <p:cNvPr id="279" name="Google Shape;279;p4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2" name="Google Shape;282;p40"/>
          <p:cNvGrpSpPr/>
          <p:nvPr/>
        </p:nvGrpSpPr>
        <p:grpSpPr>
          <a:xfrm>
            <a:off x="5629654" y="4312727"/>
            <a:ext cx="251083" cy="278345"/>
            <a:chOff x="3300325" y="249875"/>
            <a:chExt cx="433725" cy="480900"/>
          </a:xfrm>
        </p:grpSpPr>
        <p:sp>
          <p:nvSpPr>
            <p:cNvPr id="283" name="Google Shape;283;p40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948260" y="562693"/>
            <a:ext cx="3122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A Brief History</a:t>
            </a:r>
            <a:endParaRPr sz="1100"/>
          </a:p>
        </p:txBody>
      </p:sp>
      <p:sp>
        <p:nvSpPr>
          <p:cNvPr id="296" name="Google Shape;296;p41"/>
          <p:cNvSpPr/>
          <p:nvPr/>
        </p:nvSpPr>
        <p:spPr>
          <a:xfrm>
            <a:off x="1059572" y="3268650"/>
            <a:ext cx="2250612" cy="13721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9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19309"/>
                </a:lnTo>
                <a:lnTo>
                  <a:pt x="20129" y="21600"/>
                </a:lnTo>
                <a:close/>
              </a:path>
            </a:pathLst>
          </a:custGeom>
          <a:solidFill>
            <a:schemeClr val="accent1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/>
          <p:nvPr/>
        </p:nvSpPr>
        <p:spPr>
          <a:xfrm>
            <a:off x="5936742" y="3277425"/>
            <a:ext cx="2250612" cy="13721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9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19309"/>
                </a:lnTo>
                <a:lnTo>
                  <a:pt x="20129" y="21600"/>
                </a:lnTo>
                <a:close/>
              </a:path>
            </a:pathLst>
          </a:custGeom>
          <a:solidFill>
            <a:schemeClr val="accent3">
              <a:alpha val="898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1"/>
          <p:cNvSpPr/>
          <p:nvPr/>
        </p:nvSpPr>
        <p:spPr>
          <a:xfrm>
            <a:off x="1057553" y="3315975"/>
            <a:ext cx="22506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Cupertino, CA</a:t>
            </a:r>
            <a:endParaRPr sz="2200"/>
          </a:p>
        </p:txBody>
      </p:sp>
      <p:sp>
        <p:nvSpPr>
          <p:cNvPr id="299" name="Google Shape;299;p41"/>
          <p:cNvSpPr/>
          <p:nvPr/>
        </p:nvSpPr>
        <p:spPr>
          <a:xfrm>
            <a:off x="3942539" y="3414370"/>
            <a:ext cx="892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11%</a:t>
            </a:r>
            <a:endParaRPr sz="1100"/>
          </a:p>
        </p:txBody>
      </p:sp>
      <p:sp>
        <p:nvSpPr>
          <p:cNvPr id="300" name="Google Shape;300;p41"/>
          <p:cNvSpPr/>
          <p:nvPr/>
        </p:nvSpPr>
        <p:spPr>
          <a:xfrm>
            <a:off x="6345949" y="3414375"/>
            <a:ext cx="1344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2T USD</a:t>
            </a:r>
            <a:endParaRPr sz="1100"/>
          </a:p>
        </p:txBody>
      </p:sp>
      <p:sp>
        <p:nvSpPr>
          <p:cNvPr id="301" name="Google Shape;301;p41"/>
          <p:cNvSpPr/>
          <p:nvPr/>
        </p:nvSpPr>
        <p:spPr>
          <a:xfrm>
            <a:off x="3819148" y="3776750"/>
            <a:ext cx="669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sz="2000"/>
          </a:p>
        </p:txBody>
      </p:sp>
      <p:sp>
        <p:nvSpPr>
          <p:cNvPr id="302" name="Google Shape;302;p41"/>
          <p:cNvSpPr/>
          <p:nvPr/>
        </p:nvSpPr>
        <p:spPr>
          <a:xfrm>
            <a:off x="6272149" y="3929141"/>
            <a:ext cx="149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August 2020</a:t>
            </a:r>
            <a:endParaRPr sz="2300"/>
          </a:p>
        </p:txBody>
      </p:sp>
      <p:pic>
        <p:nvPicPr>
          <p:cNvPr id="303" name="Google Shape;303;p41"/>
          <p:cNvPicPr preferRelativeResize="0"/>
          <p:nvPr/>
        </p:nvPicPr>
        <p:blipFill rotWithShape="1">
          <a:blip r:embed="rId3">
            <a:alphaModFix/>
          </a:blip>
          <a:srcRect l="23065" r="22598"/>
          <a:stretch/>
        </p:blipFill>
        <p:spPr>
          <a:xfrm>
            <a:off x="6094675" y="1284938"/>
            <a:ext cx="1782601" cy="184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550" y="1456025"/>
            <a:ext cx="2094594" cy="1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1"/>
          <p:cNvSpPr/>
          <p:nvPr/>
        </p:nvSpPr>
        <p:spPr>
          <a:xfrm>
            <a:off x="1859075" y="3929150"/>
            <a:ext cx="669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1976</a:t>
            </a:r>
            <a:endParaRPr sz="2300"/>
          </a:p>
        </p:txBody>
      </p:sp>
      <p:pic>
        <p:nvPicPr>
          <p:cNvPr id="306" name="Google Shape;306;p41"/>
          <p:cNvPicPr preferRelativeResize="0"/>
          <p:nvPr/>
        </p:nvPicPr>
        <p:blipFill rotWithShape="1">
          <a:blip r:embed="rId5">
            <a:alphaModFix/>
          </a:blip>
          <a:srcRect l="13694" r="2700" b="21746"/>
          <a:stretch/>
        </p:blipFill>
        <p:spPr>
          <a:xfrm>
            <a:off x="3842212" y="1828900"/>
            <a:ext cx="1971700" cy="18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551" y="4640850"/>
            <a:ext cx="2094601" cy="2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8676" y="4640838"/>
            <a:ext cx="2094601" cy="2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550" y="2934153"/>
            <a:ext cx="2094601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820497" y="562700"/>
            <a:ext cx="40116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Circular at Apple</a:t>
            </a:r>
            <a:endParaRPr sz="1100"/>
          </a:p>
        </p:txBody>
      </p:sp>
      <p:sp>
        <p:nvSpPr>
          <p:cNvPr id="316" name="Google Shape;316;p42"/>
          <p:cNvSpPr/>
          <p:nvPr/>
        </p:nvSpPr>
        <p:spPr>
          <a:xfrm>
            <a:off x="907304" y="1581450"/>
            <a:ext cx="2357400" cy="228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42875" dist="114300" dir="5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"/>
          <p:cNvSpPr txBox="1"/>
          <p:nvPr/>
        </p:nvSpPr>
        <p:spPr>
          <a:xfrm>
            <a:off x="1360354" y="2017850"/>
            <a:ext cx="14307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CIRCULAR INPUTS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1268908" y="2640825"/>
            <a:ext cx="16755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Recycled rare earth minerals</a:t>
            </a: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Renewable energy</a:t>
            </a: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3393300" y="1581450"/>
            <a:ext cx="2357400" cy="2285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2875" dist="114300" dir="5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2"/>
          <p:cNvSpPr txBox="1"/>
          <p:nvPr/>
        </p:nvSpPr>
        <p:spPr>
          <a:xfrm>
            <a:off x="3846351" y="2017850"/>
            <a:ext cx="1430700" cy="28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RESOURCE RECOVERY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3754905" y="2640825"/>
            <a:ext cx="1675500" cy="70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Product buy-back</a:t>
            </a: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Electronic recycling</a:t>
            </a: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2" name="Google Shape;322;p42"/>
          <p:cNvSpPr/>
          <p:nvPr/>
        </p:nvSpPr>
        <p:spPr>
          <a:xfrm>
            <a:off x="5879296" y="1581450"/>
            <a:ext cx="2357400" cy="2285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42875" dist="114300" dir="5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2"/>
          <p:cNvSpPr txBox="1"/>
          <p:nvPr/>
        </p:nvSpPr>
        <p:spPr>
          <a:xfrm>
            <a:off x="6234246" y="2017850"/>
            <a:ext cx="1653000" cy="28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USE EXTENSION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6240900" y="2719425"/>
            <a:ext cx="1675500" cy="62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Product refurbishment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/>
          <p:nvPr/>
        </p:nvSpPr>
        <p:spPr>
          <a:xfrm>
            <a:off x="642925" y="2653253"/>
            <a:ext cx="1326300" cy="1357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E5042"/>
              </a:gs>
            </a:gsLst>
            <a:lin ang="2700006" scaled="0"/>
          </a:gra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Google Shape;330;p43"/>
          <p:cNvSpPr/>
          <p:nvPr/>
        </p:nvSpPr>
        <p:spPr>
          <a:xfrm>
            <a:off x="738141" y="1548996"/>
            <a:ext cx="2109300" cy="11514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3C2A24"/>
              </a:gs>
            </a:gsLst>
            <a:lin ang="2700006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1" name="Google Shape;33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8279" y="3831229"/>
            <a:ext cx="2698532" cy="26954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3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5704750" y="1009650"/>
            <a:ext cx="31224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ICT Industry </a:t>
            </a:r>
            <a:endParaRPr sz="21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5704750" y="2444200"/>
            <a:ext cx="23160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C95"/>
              </a:buClr>
              <a:buSzPts val="900"/>
              <a:buFont typeface="Calibri"/>
              <a:buNone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Apple operates within a growing industry, in which e-waste is becoming a significant global  problem.  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C95"/>
              </a:buClr>
              <a:buSzPts val="900"/>
              <a:buFont typeface="Calibri"/>
              <a:buNone/>
            </a:pP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Valuable raw materials in devices that could be recovered: 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Didact Gothic"/>
              <a:buChar char="●"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Aluminum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Didact Gothic"/>
              <a:buChar char="●"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Copper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Didact Gothic"/>
              <a:buChar char="●"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Gold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Didact Gothic"/>
              <a:buChar char="●"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Silver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Didact Gothic"/>
              <a:buChar char="●"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Platinum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Didact Gothic"/>
              <a:buChar char="●"/>
            </a:pP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Rare Earth Minerals</a:t>
            </a:r>
            <a:endParaRPr sz="12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5" name="Google Shape;335;p43"/>
          <p:cNvSpPr/>
          <p:nvPr/>
        </p:nvSpPr>
        <p:spPr>
          <a:xfrm>
            <a:off x="2348264" y="1141105"/>
            <a:ext cx="1165800" cy="20733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222A34"/>
              </a:gs>
            </a:gsLst>
            <a:lin ang="2700006" scaled="0"/>
          </a:gra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6" name="Google Shape;336;p43"/>
          <p:cNvSpPr/>
          <p:nvPr/>
        </p:nvSpPr>
        <p:spPr>
          <a:xfrm>
            <a:off x="2492611" y="2101380"/>
            <a:ext cx="1021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Of hazardous materials in landfills is e-waste.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7" name="Google Shape;337;p43"/>
          <p:cNvSpPr/>
          <p:nvPr/>
        </p:nvSpPr>
        <p:spPr>
          <a:xfrm>
            <a:off x="2607738" y="1669265"/>
            <a:ext cx="628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70</a:t>
            </a:r>
            <a:r>
              <a:rPr lang="en" sz="1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1100"/>
          </a:p>
        </p:txBody>
      </p:sp>
      <p:sp>
        <p:nvSpPr>
          <p:cNvPr id="338" name="Google Shape;338;p43"/>
          <p:cNvSpPr/>
          <p:nvPr/>
        </p:nvSpPr>
        <p:spPr>
          <a:xfrm>
            <a:off x="1958065" y="2700069"/>
            <a:ext cx="1021200" cy="14385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5E1C17"/>
              </a:gs>
            </a:gsLst>
            <a:lin ang="2700006" scaled="0"/>
          </a:gra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9" name="Google Shape;339;p43"/>
          <p:cNvSpPr/>
          <p:nvPr/>
        </p:nvSpPr>
        <p:spPr>
          <a:xfrm>
            <a:off x="2175159" y="3191990"/>
            <a:ext cx="691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Growth  in e-waste projected by 2025, to 64m tons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0" name="Google Shape;340;p43"/>
          <p:cNvSpPr/>
          <p:nvPr/>
        </p:nvSpPr>
        <p:spPr>
          <a:xfrm>
            <a:off x="2221829" y="2806495"/>
            <a:ext cx="6285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r>
              <a:rPr lang="en" sz="1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1100"/>
          </a:p>
        </p:txBody>
      </p:sp>
      <p:sp>
        <p:nvSpPr>
          <p:cNvPr id="341" name="Google Shape;341;p43"/>
          <p:cNvSpPr/>
          <p:nvPr/>
        </p:nvSpPr>
        <p:spPr>
          <a:xfrm>
            <a:off x="3382812" y="1009650"/>
            <a:ext cx="1546200" cy="190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4F6229"/>
              </a:gs>
            </a:gsLst>
            <a:lin ang="2700006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2" name="Google Shape;342;p43"/>
          <p:cNvSpPr/>
          <p:nvPr/>
        </p:nvSpPr>
        <p:spPr>
          <a:xfrm>
            <a:off x="2979196" y="2701994"/>
            <a:ext cx="2243400" cy="11514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844F07"/>
              </a:gs>
            </a:gsLst>
            <a:lin ang="2700006" scaled="0"/>
          </a:gra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3" name="Google Shape;343;p43"/>
          <p:cNvSpPr/>
          <p:nvPr/>
        </p:nvSpPr>
        <p:spPr>
          <a:xfrm>
            <a:off x="3291044" y="3463430"/>
            <a:ext cx="1608300" cy="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Estimated Opportunity of circular activities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3777605" y="2892085"/>
            <a:ext cx="1546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$20-50B</a:t>
            </a:r>
            <a:endParaRPr sz="2400"/>
          </a:p>
        </p:txBody>
      </p:sp>
      <p:pic>
        <p:nvPicPr>
          <p:cNvPr id="345" name="Google Shape;34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674758" y="1811509"/>
            <a:ext cx="1680352" cy="33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584175" y="1827916"/>
            <a:ext cx="1944677" cy="33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539999" y="3110140"/>
            <a:ext cx="1162113" cy="33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405647" y="3258914"/>
            <a:ext cx="1478354" cy="33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2868" y="4138590"/>
            <a:ext cx="1050481" cy="18498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3"/>
          <p:cNvSpPr/>
          <p:nvPr/>
        </p:nvSpPr>
        <p:spPr>
          <a:xfrm>
            <a:off x="4132052" y="1194209"/>
            <a:ext cx="691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116</a:t>
            </a:r>
            <a:r>
              <a:rPr lang="en" sz="1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1100"/>
          </a:p>
        </p:txBody>
      </p:sp>
      <p:sp>
        <p:nvSpPr>
          <p:cNvPr id="351" name="Google Shape;351;p43"/>
          <p:cNvSpPr/>
          <p:nvPr/>
        </p:nvSpPr>
        <p:spPr>
          <a:xfrm>
            <a:off x="3616490" y="1606681"/>
            <a:ext cx="10212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Projected Industry Growth by 2030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To $1.3 Trillion from current size of $.6 Trillion 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2" name="Google Shape;352;p43"/>
          <p:cNvSpPr/>
          <p:nvPr/>
        </p:nvSpPr>
        <p:spPr>
          <a:xfrm>
            <a:off x="843374" y="3482634"/>
            <a:ext cx="10503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Of all e-waste is formally recycled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1101313" y="2806495"/>
            <a:ext cx="6912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r>
              <a:rPr lang="en" sz="1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sz="1100"/>
          </a:p>
        </p:txBody>
      </p:sp>
      <p:sp>
        <p:nvSpPr>
          <p:cNvPr id="354" name="Google Shape;354;p43"/>
          <p:cNvSpPr/>
          <p:nvPr/>
        </p:nvSpPr>
        <p:spPr>
          <a:xfrm>
            <a:off x="870181" y="1768015"/>
            <a:ext cx="1710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50M tons</a:t>
            </a:r>
            <a:endParaRPr sz="24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43"/>
          <p:cNvSpPr/>
          <p:nvPr/>
        </p:nvSpPr>
        <p:spPr>
          <a:xfrm>
            <a:off x="870181" y="2283868"/>
            <a:ext cx="13263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Of e-waste generated annually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56" name="Google Shape;356;p43"/>
          <p:cNvGrpSpPr/>
          <p:nvPr/>
        </p:nvGrpSpPr>
        <p:grpSpPr>
          <a:xfrm>
            <a:off x="3555381" y="1143436"/>
            <a:ext cx="422791" cy="426965"/>
            <a:chOff x="-64764500" y="2280550"/>
            <a:chExt cx="316650" cy="319800"/>
          </a:xfrm>
        </p:grpSpPr>
        <p:sp>
          <p:nvSpPr>
            <p:cNvPr id="357" name="Google Shape;357;p43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43"/>
          <p:cNvGrpSpPr/>
          <p:nvPr/>
        </p:nvGrpSpPr>
        <p:grpSpPr>
          <a:xfrm>
            <a:off x="2708970" y="1297146"/>
            <a:ext cx="325621" cy="325621"/>
            <a:chOff x="-26584425" y="2340425"/>
            <a:chExt cx="295375" cy="295375"/>
          </a:xfrm>
        </p:grpSpPr>
        <p:sp>
          <p:nvSpPr>
            <p:cNvPr id="360" name="Google Shape;360;p43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3"/>
          <p:cNvSpPr/>
          <p:nvPr/>
        </p:nvSpPr>
        <p:spPr>
          <a:xfrm>
            <a:off x="3343711" y="2876169"/>
            <a:ext cx="335271" cy="356877"/>
          </a:xfrm>
          <a:custGeom>
            <a:avLst/>
            <a:gdLst/>
            <a:ahLst/>
            <a:cxnLst/>
            <a:rect l="l" t="t" r="r" b="b"/>
            <a:pathLst>
              <a:path w="9295" h="9894" extrusionOk="0">
                <a:moveTo>
                  <a:pt x="3466" y="1"/>
                </a:moveTo>
                <a:cubicBezTo>
                  <a:pt x="2490" y="1"/>
                  <a:pt x="1450" y="316"/>
                  <a:pt x="1103" y="536"/>
                </a:cubicBezTo>
                <a:lnTo>
                  <a:pt x="1040" y="410"/>
                </a:lnTo>
                <a:cubicBezTo>
                  <a:pt x="970" y="340"/>
                  <a:pt x="881" y="304"/>
                  <a:pt x="788" y="304"/>
                </a:cubicBezTo>
                <a:cubicBezTo>
                  <a:pt x="757" y="304"/>
                  <a:pt x="725" y="308"/>
                  <a:pt x="694" y="316"/>
                </a:cubicBezTo>
                <a:cubicBezTo>
                  <a:pt x="599" y="379"/>
                  <a:pt x="505" y="473"/>
                  <a:pt x="473" y="568"/>
                </a:cubicBezTo>
                <a:cubicBezTo>
                  <a:pt x="347" y="1041"/>
                  <a:pt x="442" y="726"/>
                  <a:pt x="32" y="2143"/>
                </a:cubicBezTo>
                <a:cubicBezTo>
                  <a:pt x="1" y="2269"/>
                  <a:pt x="32" y="2395"/>
                  <a:pt x="127" y="2458"/>
                </a:cubicBezTo>
                <a:cubicBezTo>
                  <a:pt x="253" y="2584"/>
                  <a:pt x="316" y="2584"/>
                  <a:pt x="473" y="2584"/>
                </a:cubicBezTo>
                <a:lnTo>
                  <a:pt x="2049" y="2332"/>
                </a:lnTo>
                <a:cubicBezTo>
                  <a:pt x="2238" y="2301"/>
                  <a:pt x="2395" y="2080"/>
                  <a:pt x="2332" y="1860"/>
                </a:cubicBezTo>
                <a:lnTo>
                  <a:pt x="2206" y="1545"/>
                </a:lnTo>
                <a:cubicBezTo>
                  <a:pt x="2647" y="1450"/>
                  <a:pt x="3057" y="1356"/>
                  <a:pt x="3529" y="1356"/>
                </a:cubicBezTo>
                <a:cubicBezTo>
                  <a:pt x="5987" y="1356"/>
                  <a:pt x="8003" y="3372"/>
                  <a:pt x="8003" y="5798"/>
                </a:cubicBezTo>
                <a:cubicBezTo>
                  <a:pt x="8003" y="6806"/>
                  <a:pt x="7688" y="7657"/>
                  <a:pt x="7152" y="8413"/>
                </a:cubicBezTo>
                <a:cubicBezTo>
                  <a:pt x="7278" y="8444"/>
                  <a:pt x="7404" y="8539"/>
                  <a:pt x="7530" y="8633"/>
                </a:cubicBezTo>
                <a:cubicBezTo>
                  <a:pt x="7751" y="8885"/>
                  <a:pt x="7845" y="9232"/>
                  <a:pt x="7751" y="9578"/>
                </a:cubicBezTo>
                <a:lnTo>
                  <a:pt x="7593" y="9893"/>
                </a:lnTo>
                <a:cubicBezTo>
                  <a:pt x="8633" y="8854"/>
                  <a:pt x="9295" y="7436"/>
                  <a:pt x="9295" y="5861"/>
                </a:cubicBezTo>
                <a:cubicBezTo>
                  <a:pt x="9295" y="2616"/>
                  <a:pt x="6648" y="1"/>
                  <a:pt x="3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3"/>
          <p:cNvSpPr/>
          <p:nvPr/>
        </p:nvSpPr>
        <p:spPr>
          <a:xfrm>
            <a:off x="3256202" y="2936407"/>
            <a:ext cx="342088" cy="361421"/>
          </a:xfrm>
          <a:custGeom>
            <a:avLst/>
            <a:gdLst/>
            <a:ahLst/>
            <a:cxnLst/>
            <a:rect l="l" t="t" r="r" b="b"/>
            <a:pathLst>
              <a:path w="9484" h="10020" extrusionOk="0">
                <a:moveTo>
                  <a:pt x="1797" y="1"/>
                </a:moveTo>
                <a:lnTo>
                  <a:pt x="1797" y="1"/>
                </a:lnTo>
                <a:cubicBezTo>
                  <a:pt x="694" y="1072"/>
                  <a:pt x="1" y="2521"/>
                  <a:pt x="1" y="4191"/>
                </a:cubicBezTo>
                <a:cubicBezTo>
                  <a:pt x="64" y="7373"/>
                  <a:pt x="2647" y="10019"/>
                  <a:pt x="5892" y="10019"/>
                </a:cubicBezTo>
                <a:cubicBezTo>
                  <a:pt x="6239" y="10019"/>
                  <a:pt x="7972" y="9736"/>
                  <a:pt x="8224" y="9547"/>
                </a:cubicBezTo>
                <a:cubicBezTo>
                  <a:pt x="8255" y="9547"/>
                  <a:pt x="8287" y="9484"/>
                  <a:pt x="8350" y="9484"/>
                </a:cubicBezTo>
                <a:lnTo>
                  <a:pt x="8507" y="9641"/>
                </a:lnTo>
                <a:cubicBezTo>
                  <a:pt x="8576" y="9710"/>
                  <a:pt x="8661" y="9741"/>
                  <a:pt x="8743" y="9741"/>
                </a:cubicBezTo>
                <a:cubicBezTo>
                  <a:pt x="8887" y="9741"/>
                  <a:pt x="9023" y="9644"/>
                  <a:pt x="9043" y="9484"/>
                </a:cubicBezTo>
                <a:lnTo>
                  <a:pt x="9169" y="9011"/>
                </a:lnTo>
                <a:lnTo>
                  <a:pt x="9452" y="7814"/>
                </a:lnTo>
                <a:cubicBezTo>
                  <a:pt x="9484" y="7688"/>
                  <a:pt x="9452" y="7562"/>
                  <a:pt x="9358" y="7467"/>
                </a:cubicBezTo>
                <a:cubicBezTo>
                  <a:pt x="9278" y="7407"/>
                  <a:pt x="9211" y="7385"/>
                  <a:pt x="9132" y="7385"/>
                </a:cubicBezTo>
                <a:cubicBezTo>
                  <a:pt x="9087" y="7385"/>
                  <a:pt x="9037" y="7393"/>
                  <a:pt x="8980" y="7404"/>
                </a:cubicBezTo>
                <a:lnTo>
                  <a:pt x="7310" y="7719"/>
                </a:lnTo>
                <a:cubicBezTo>
                  <a:pt x="7089" y="7751"/>
                  <a:pt x="6963" y="8034"/>
                  <a:pt x="7089" y="8223"/>
                </a:cubicBezTo>
                <a:lnTo>
                  <a:pt x="7184" y="8444"/>
                </a:lnTo>
                <a:cubicBezTo>
                  <a:pt x="6774" y="8538"/>
                  <a:pt x="6333" y="8633"/>
                  <a:pt x="5861" y="8633"/>
                </a:cubicBezTo>
                <a:cubicBezTo>
                  <a:pt x="3403" y="8633"/>
                  <a:pt x="1419" y="6648"/>
                  <a:pt x="1419" y="4191"/>
                </a:cubicBezTo>
                <a:cubicBezTo>
                  <a:pt x="1419" y="3183"/>
                  <a:pt x="1734" y="2269"/>
                  <a:pt x="2269" y="1544"/>
                </a:cubicBezTo>
                <a:cubicBezTo>
                  <a:pt x="2143" y="1481"/>
                  <a:pt x="2049" y="1418"/>
                  <a:pt x="1954" y="1292"/>
                </a:cubicBezTo>
                <a:cubicBezTo>
                  <a:pt x="1734" y="1009"/>
                  <a:pt x="1639" y="662"/>
                  <a:pt x="1734" y="316"/>
                </a:cubicBezTo>
                <a:lnTo>
                  <a:pt x="17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3"/>
          <p:cNvSpPr txBox="1"/>
          <p:nvPr/>
        </p:nvSpPr>
        <p:spPr>
          <a:xfrm>
            <a:off x="3355163" y="3006871"/>
            <a:ext cx="2088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" name="Google Shape;368;p43"/>
          <p:cNvGrpSpPr/>
          <p:nvPr/>
        </p:nvGrpSpPr>
        <p:grpSpPr>
          <a:xfrm>
            <a:off x="3333384" y="2940908"/>
            <a:ext cx="269659" cy="269638"/>
            <a:chOff x="-65131525" y="1914325"/>
            <a:chExt cx="316650" cy="316625"/>
          </a:xfrm>
        </p:grpSpPr>
        <p:sp>
          <p:nvSpPr>
            <p:cNvPr id="369" name="Google Shape;369;p43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43"/>
          <p:cNvGrpSpPr/>
          <p:nvPr/>
        </p:nvGrpSpPr>
        <p:grpSpPr>
          <a:xfrm>
            <a:off x="1415193" y="1601227"/>
            <a:ext cx="342098" cy="339492"/>
            <a:chOff x="2705375" y="238125"/>
            <a:chExt cx="424650" cy="483125"/>
          </a:xfrm>
        </p:grpSpPr>
        <p:sp>
          <p:nvSpPr>
            <p:cNvPr id="372" name="Google Shape;372;p43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3" name="Google Shape;373;p43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76" name="Google Shape;37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175" y="4011768"/>
            <a:ext cx="1326547" cy="18497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3"/>
          <p:cNvSpPr/>
          <p:nvPr/>
        </p:nvSpPr>
        <p:spPr>
          <a:xfrm>
            <a:off x="1305158" y="3277871"/>
            <a:ext cx="203688" cy="282833"/>
          </a:xfrm>
          <a:custGeom>
            <a:avLst/>
            <a:gdLst/>
            <a:ahLst/>
            <a:cxnLst/>
            <a:rect l="l" t="t" r="r" b="b"/>
            <a:pathLst>
              <a:path w="10050" h="13955" extrusionOk="0">
                <a:moveTo>
                  <a:pt x="7584" y="0"/>
                </a:moveTo>
                <a:cubicBezTo>
                  <a:pt x="6870" y="417"/>
                  <a:pt x="6156" y="822"/>
                  <a:pt x="5441" y="1238"/>
                </a:cubicBezTo>
                <a:cubicBezTo>
                  <a:pt x="4691" y="1667"/>
                  <a:pt x="3941" y="2108"/>
                  <a:pt x="3191" y="2536"/>
                </a:cubicBezTo>
                <a:cubicBezTo>
                  <a:pt x="4108" y="4120"/>
                  <a:pt x="5025" y="5703"/>
                  <a:pt x="5929" y="7299"/>
                </a:cubicBezTo>
                <a:cubicBezTo>
                  <a:pt x="4763" y="7287"/>
                  <a:pt x="3596" y="7275"/>
                  <a:pt x="2429" y="7275"/>
                </a:cubicBezTo>
                <a:cubicBezTo>
                  <a:pt x="2453" y="6525"/>
                  <a:pt x="2477" y="5787"/>
                  <a:pt x="2489" y="5048"/>
                </a:cubicBezTo>
                <a:lnTo>
                  <a:pt x="2489" y="5048"/>
                </a:lnTo>
                <a:cubicBezTo>
                  <a:pt x="2465" y="5060"/>
                  <a:pt x="2453" y="5084"/>
                  <a:pt x="2441" y="5108"/>
                </a:cubicBezTo>
                <a:cubicBezTo>
                  <a:pt x="2286" y="5394"/>
                  <a:pt x="2131" y="5679"/>
                  <a:pt x="1977" y="5965"/>
                </a:cubicBezTo>
                <a:cubicBezTo>
                  <a:pt x="1322" y="7180"/>
                  <a:pt x="667" y="8394"/>
                  <a:pt x="12" y="9609"/>
                </a:cubicBezTo>
                <a:cubicBezTo>
                  <a:pt x="0" y="9620"/>
                  <a:pt x="0" y="9632"/>
                  <a:pt x="0" y="9644"/>
                </a:cubicBezTo>
                <a:cubicBezTo>
                  <a:pt x="0" y="9656"/>
                  <a:pt x="0" y="9668"/>
                  <a:pt x="12" y="9680"/>
                </a:cubicBezTo>
                <a:cubicBezTo>
                  <a:pt x="822" y="11085"/>
                  <a:pt x="1631" y="12502"/>
                  <a:pt x="2453" y="13907"/>
                </a:cubicBezTo>
                <a:cubicBezTo>
                  <a:pt x="2453" y="13919"/>
                  <a:pt x="2465" y="13930"/>
                  <a:pt x="2477" y="13954"/>
                </a:cubicBezTo>
                <a:cubicBezTo>
                  <a:pt x="2489" y="13288"/>
                  <a:pt x="2500" y="12645"/>
                  <a:pt x="2512" y="12002"/>
                </a:cubicBezTo>
                <a:lnTo>
                  <a:pt x="2584" y="12002"/>
                </a:lnTo>
                <a:cubicBezTo>
                  <a:pt x="3179" y="12014"/>
                  <a:pt x="3786" y="12014"/>
                  <a:pt x="4394" y="12025"/>
                </a:cubicBezTo>
                <a:lnTo>
                  <a:pt x="4822" y="12025"/>
                </a:lnTo>
                <a:cubicBezTo>
                  <a:pt x="4891" y="12029"/>
                  <a:pt x="4958" y="12031"/>
                  <a:pt x="5025" y="12031"/>
                </a:cubicBezTo>
                <a:cubicBezTo>
                  <a:pt x="5203" y="12031"/>
                  <a:pt x="5376" y="12015"/>
                  <a:pt x="5548" y="11954"/>
                </a:cubicBezTo>
                <a:cubicBezTo>
                  <a:pt x="5894" y="11823"/>
                  <a:pt x="6180" y="11621"/>
                  <a:pt x="6382" y="11311"/>
                </a:cubicBezTo>
                <a:cubicBezTo>
                  <a:pt x="6680" y="10847"/>
                  <a:pt x="6965" y="10382"/>
                  <a:pt x="7263" y="9918"/>
                </a:cubicBezTo>
                <a:cubicBezTo>
                  <a:pt x="8073" y="8656"/>
                  <a:pt x="8847" y="7358"/>
                  <a:pt x="9692" y="6120"/>
                </a:cubicBezTo>
                <a:cubicBezTo>
                  <a:pt x="9847" y="5882"/>
                  <a:pt x="9954" y="5620"/>
                  <a:pt x="10013" y="5334"/>
                </a:cubicBezTo>
                <a:cubicBezTo>
                  <a:pt x="10025" y="5239"/>
                  <a:pt x="10037" y="5144"/>
                  <a:pt x="10049" y="5060"/>
                </a:cubicBezTo>
                <a:lnTo>
                  <a:pt x="10049" y="4787"/>
                </a:lnTo>
                <a:cubicBezTo>
                  <a:pt x="10037" y="4739"/>
                  <a:pt x="10037" y="4679"/>
                  <a:pt x="10025" y="4620"/>
                </a:cubicBezTo>
                <a:cubicBezTo>
                  <a:pt x="9990" y="4358"/>
                  <a:pt x="9918" y="4084"/>
                  <a:pt x="9787" y="3846"/>
                </a:cubicBezTo>
                <a:cubicBezTo>
                  <a:pt x="9061" y="2584"/>
                  <a:pt x="8335" y="1322"/>
                  <a:pt x="7620" y="60"/>
                </a:cubicBezTo>
                <a:cubicBezTo>
                  <a:pt x="7608" y="36"/>
                  <a:pt x="7596" y="24"/>
                  <a:pt x="7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3"/>
          <p:cNvSpPr/>
          <p:nvPr/>
        </p:nvSpPr>
        <p:spPr>
          <a:xfrm>
            <a:off x="1156989" y="3151428"/>
            <a:ext cx="295622" cy="150101"/>
          </a:xfrm>
          <a:custGeom>
            <a:avLst/>
            <a:gdLst/>
            <a:ahLst/>
            <a:cxnLst/>
            <a:rect l="l" t="t" r="r" b="b"/>
            <a:pathLst>
              <a:path w="14586" h="7406" extrusionOk="0">
                <a:moveTo>
                  <a:pt x="3906" y="0"/>
                </a:moveTo>
                <a:cubicBezTo>
                  <a:pt x="3835" y="12"/>
                  <a:pt x="3763" y="24"/>
                  <a:pt x="3704" y="36"/>
                </a:cubicBezTo>
                <a:cubicBezTo>
                  <a:pt x="3323" y="96"/>
                  <a:pt x="2989" y="250"/>
                  <a:pt x="2692" y="477"/>
                </a:cubicBezTo>
                <a:cubicBezTo>
                  <a:pt x="2489" y="643"/>
                  <a:pt x="2299" y="834"/>
                  <a:pt x="2168" y="1060"/>
                </a:cubicBezTo>
                <a:cubicBezTo>
                  <a:pt x="1441" y="2346"/>
                  <a:pt x="727" y="3644"/>
                  <a:pt x="13" y="4930"/>
                </a:cubicBezTo>
                <a:cubicBezTo>
                  <a:pt x="13" y="4941"/>
                  <a:pt x="1" y="4953"/>
                  <a:pt x="1" y="4977"/>
                </a:cubicBezTo>
                <a:cubicBezTo>
                  <a:pt x="667" y="5334"/>
                  <a:pt x="1322" y="5703"/>
                  <a:pt x="2001" y="6073"/>
                </a:cubicBezTo>
                <a:cubicBezTo>
                  <a:pt x="2811" y="6513"/>
                  <a:pt x="3620" y="6965"/>
                  <a:pt x="4442" y="7406"/>
                </a:cubicBezTo>
                <a:cubicBezTo>
                  <a:pt x="5335" y="5811"/>
                  <a:pt x="6216" y="4203"/>
                  <a:pt x="7109" y="2596"/>
                </a:cubicBezTo>
                <a:cubicBezTo>
                  <a:pt x="7704" y="3608"/>
                  <a:pt x="8299" y="4608"/>
                  <a:pt x="8883" y="5608"/>
                </a:cubicBezTo>
                <a:cubicBezTo>
                  <a:pt x="8240" y="5977"/>
                  <a:pt x="7597" y="6346"/>
                  <a:pt x="6954" y="6715"/>
                </a:cubicBezTo>
                <a:cubicBezTo>
                  <a:pt x="6978" y="6727"/>
                  <a:pt x="7014" y="6727"/>
                  <a:pt x="7037" y="6727"/>
                </a:cubicBezTo>
                <a:cubicBezTo>
                  <a:pt x="7716" y="6692"/>
                  <a:pt x="8395" y="6656"/>
                  <a:pt x="9073" y="6620"/>
                </a:cubicBezTo>
                <a:cubicBezTo>
                  <a:pt x="9657" y="6596"/>
                  <a:pt x="10240" y="6573"/>
                  <a:pt x="10824" y="6537"/>
                </a:cubicBezTo>
                <a:cubicBezTo>
                  <a:pt x="11252" y="6513"/>
                  <a:pt x="11693" y="6501"/>
                  <a:pt x="12133" y="6477"/>
                </a:cubicBezTo>
                <a:cubicBezTo>
                  <a:pt x="12145" y="6477"/>
                  <a:pt x="12169" y="6465"/>
                  <a:pt x="12169" y="6465"/>
                </a:cubicBezTo>
                <a:cubicBezTo>
                  <a:pt x="12181" y="6454"/>
                  <a:pt x="12193" y="6442"/>
                  <a:pt x="12193" y="6430"/>
                </a:cubicBezTo>
                <a:cubicBezTo>
                  <a:pt x="12990" y="5013"/>
                  <a:pt x="13764" y="3596"/>
                  <a:pt x="14562" y="2179"/>
                </a:cubicBezTo>
                <a:cubicBezTo>
                  <a:pt x="14562" y="2155"/>
                  <a:pt x="14574" y="2143"/>
                  <a:pt x="14586" y="2120"/>
                </a:cubicBezTo>
                <a:lnTo>
                  <a:pt x="14586" y="2120"/>
                </a:lnTo>
                <a:cubicBezTo>
                  <a:pt x="14014" y="2441"/>
                  <a:pt x="13455" y="2774"/>
                  <a:pt x="12883" y="3096"/>
                </a:cubicBezTo>
                <a:cubicBezTo>
                  <a:pt x="12871" y="3072"/>
                  <a:pt x="12871" y="3060"/>
                  <a:pt x="12859" y="3048"/>
                </a:cubicBezTo>
                <a:cubicBezTo>
                  <a:pt x="12443" y="2346"/>
                  <a:pt x="12026" y="1643"/>
                  <a:pt x="11621" y="941"/>
                </a:cubicBezTo>
                <a:cubicBezTo>
                  <a:pt x="11383" y="548"/>
                  <a:pt x="11062" y="298"/>
                  <a:pt x="10609" y="203"/>
                </a:cubicBezTo>
                <a:cubicBezTo>
                  <a:pt x="10502" y="179"/>
                  <a:pt x="10383" y="143"/>
                  <a:pt x="10288" y="143"/>
                </a:cubicBezTo>
                <a:cubicBezTo>
                  <a:pt x="10014" y="131"/>
                  <a:pt x="9764" y="131"/>
                  <a:pt x="9490" y="131"/>
                </a:cubicBezTo>
                <a:cubicBezTo>
                  <a:pt x="9157" y="131"/>
                  <a:pt x="8823" y="131"/>
                  <a:pt x="8478" y="119"/>
                </a:cubicBezTo>
                <a:cubicBezTo>
                  <a:pt x="8037" y="119"/>
                  <a:pt x="7609" y="107"/>
                  <a:pt x="7180" y="107"/>
                </a:cubicBezTo>
                <a:cubicBezTo>
                  <a:pt x="6835" y="96"/>
                  <a:pt x="6502" y="96"/>
                  <a:pt x="6156" y="96"/>
                </a:cubicBezTo>
                <a:cubicBezTo>
                  <a:pt x="5912" y="90"/>
                  <a:pt x="5665" y="90"/>
                  <a:pt x="5418" y="90"/>
                </a:cubicBezTo>
                <a:cubicBezTo>
                  <a:pt x="5171" y="90"/>
                  <a:pt x="4924" y="90"/>
                  <a:pt x="4680" y="84"/>
                </a:cubicBezTo>
                <a:cubicBezTo>
                  <a:pt x="4537" y="72"/>
                  <a:pt x="4382" y="24"/>
                  <a:pt x="4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3"/>
          <p:cNvSpPr/>
          <p:nvPr/>
        </p:nvSpPr>
        <p:spPr>
          <a:xfrm>
            <a:off x="1086056" y="3294024"/>
            <a:ext cx="193311" cy="231029"/>
          </a:xfrm>
          <a:custGeom>
            <a:avLst/>
            <a:gdLst/>
            <a:ahLst/>
            <a:cxnLst/>
            <a:rect l="l" t="t" r="r" b="b"/>
            <a:pathLst>
              <a:path w="9538" h="11399" extrusionOk="0">
                <a:moveTo>
                  <a:pt x="0" y="1"/>
                </a:moveTo>
                <a:lnTo>
                  <a:pt x="0" y="13"/>
                </a:lnTo>
                <a:cubicBezTo>
                  <a:pt x="548" y="346"/>
                  <a:pt x="1108" y="680"/>
                  <a:pt x="1667" y="1013"/>
                </a:cubicBezTo>
                <a:cubicBezTo>
                  <a:pt x="1655" y="1037"/>
                  <a:pt x="1655" y="1049"/>
                  <a:pt x="1643" y="1061"/>
                </a:cubicBezTo>
                <a:cubicBezTo>
                  <a:pt x="1227" y="1763"/>
                  <a:pt x="798" y="2477"/>
                  <a:pt x="381" y="3192"/>
                </a:cubicBezTo>
                <a:cubicBezTo>
                  <a:pt x="84" y="3692"/>
                  <a:pt x="84" y="4216"/>
                  <a:pt x="346" y="4728"/>
                </a:cubicBezTo>
                <a:cubicBezTo>
                  <a:pt x="727" y="5490"/>
                  <a:pt x="1155" y="6240"/>
                  <a:pt x="1548" y="7002"/>
                </a:cubicBezTo>
                <a:cubicBezTo>
                  <a:pt x="2096" y="8038"/>
                  <a:pt x="2667" y="9062"/>
                  <a:pt x="3179" y="10121"/>
                </a:cubicBezTo>
                <a:cubicBezTo>
                  <a:pt x="3536" y="10871"/>
                  <a:pt x="4167" y="11252"/>
                  <a:pt x="4977" y="11383"/>
                </a:cubicBezTo>
                <a:cubicBezTo>
                  <a:pt x="5054" y="11395"/>
                  <a:pt x="5132" y="11398"/>
                  <a:pt x="5211" y="11398"/>
                </a:cubicBezTo>
                <a:cubicBezTo>
                  <a:pt x="5290" y="11398"/>
                  <a:pt x="5370" y="11395"/>
                  <a:pt x="5453" y="11395"/>
                </a:cubicBezTo>
                <a:lnTo>
                  <a:pt x="9537" y="11395"/>
                </a:lnTo>
                <a:lnTo>
                  <a:pt x="9537" y="8847"/>
                </a:lnTo>
                <a:lnTo>
                  <a:pt x="9537" y="6323"/>
                </a:lnTo>
                <a:lnTo>
                  <a:pt x="4048" y="6323"/>
                </a:lnTo>
                <a:cubicBezTo>
                  <a:pt x="4644" y="5311"/>
                  <a:pt x="5215" y="4311"/>
                  <a:pt x="5799" y="3299"/>
                </a:cubicBezTo>
                <a:cubicBezTo>
                  <a:pt x="6442" y="3692"/>
                  <a:pt x="7073" y="4073"/>
                  <a:pt x="7716" y="4466"/>
                </a:cubicBezTo>
                <a:lnTo>
                  <a:pt x="7716" y="4454"/>
                </a:lnTo>
                <a:cubicBezTo>
                  <a:pt x="7716" y="4442"/>
                  <a:pt x="7716" y="4442"/>
                  <a:pt x="7704" y="4430"/>
                </a:cubicBezTo>
                <a:cubicBezTo>
                  <a:pt x="6799" y="2977"/>
                  <a:pt x="5894" y="1513"/>
                  <a:pt x="4989" y="49"/>
                </a:cubicBezTo>
                <a:cubicBezTo>
                  <a:pt x="4989" y="25"/>
                  <a:pt x="4977" y="13"/>
                  <a:pt x="4965" y="13"/>
                </a:cubicBezTo>
                <a:cubicBezTo>
                  <a:pt x="4941" y="13"/>
                  <a:pt x="4929" y="1"/>
                  <a:pt x="49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133" y="2690967"/>
            <a:ext cx="1417806" cy="32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003" y="2689651"/>
            <a:ext cx="1417806" cy="32561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3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/>
          <p:nvPr/>
        </p:nvSpPr>
        <p:spPr>
          <a:xfrm>
            <a:off x="304810" y="50259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4"/>
          <p:cNvSpPr txBox="1">
            <a:spLocks noGrp="1"/>
          </p:cNvSpPr>
          <p:nvPr>
            <p:ph type="sldNum" idx="12"/>
          </p:nvPr>
        </p:nvSpPr>
        <p:spPr>
          <a:xfrm>
            <a:off x="8571814" y="483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89" name="Google Shape;3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297" y="451675"/>
            <a:ext cx="4069620" cy="439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4"/>
          <p:cNvPicPr preferRelativeResize="0"/>
          <p:nvPr/>
        </p:nvPicPr>
        <p:blipFill rotWithShape="1">
          <a:blip r:embed="rId4">
            <a:alphaModFix/>
          </a:blip>
          <a:srcRect l="9503" t="-139" r="1678" b="13152"/>
          <a:stretch/>
        </p:blipFill>
        <p:spPr>
          <a:xfrm rot="-240000">
            <a:off x="5485010" y="369845"/>
            <a:ext cx="3756277" cy="411121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/>
          <p:nvPr/>
        </p:nvSpPr>
        <p:spPr>
          <a:xfrm>
            <a:off x="8382850" y="3347675"/>
            <a:ext cx="558600" cy="98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4"/>
          <p:cNvSpPr/>
          <p:nvPr/>
        </p:nvSpPr>
        <p:spPr>
          <a:xfrm>
            <a:off x="5601050" y="3791600"/>
            <a:ext cx="479100" cy="30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4"/>
          <p:cNvSpPr/>
          <p:nvPr/>
        </p:nvSpPr>
        <p:spPr>
          <a:xfrm>
            <a:off x="839600" y="964550"/>
            <a:ext cx="1921200" cy="4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India</a:t>
            </a:r>
            <a:endParaRPr sz="16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Population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-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1.38 billion</a:t>
            </a:r>
            <a:endParaRPr sz="12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Ranks in the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lowest quartile by GNI/capita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Produced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E-waste 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in 2019 -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3.2 metric tons</a:t>
            </a:r>
            <a:endParaRPr sz="12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Apple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market share - 3.35%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Enforcement of e-waste laws </a:t>
            </a: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lags behind</a:t>
            </a:r>
            <a:endParaRPr sz="1200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Manual E-waste collection</a:t>
            </a: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done by </a:t>
            </a:r>
            <a:r>
              <a:rPr lang="en" sz="12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informal waste collectors</a:t>
            </a:r>
            <a:endParaRPr sz="1200" b="1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4" name="Google Shape;394;p44"/>
          <p:cNvSpPr txBox="1"/>
          <p:nvPr/>
        </p:nvSpPr>
        <p:spPr>
          <a:xfrm>
            <a:off x="3290000" y="1095600"/>
            <a:ext cx="1921200" cy="3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4"/>
          <p:cNvSpPr/>
          <p:nvPr/>
        </p:nvSpPr>
        <p:spPr>
          <a:xfrm>
            <a:off x="3454875" y="1001675"/>
            <a:ext cx="1921200" cy="4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Tamil Nadu </a:t>
            </a:r>
            <a:endParaRPr sz="16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The 7th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most populous state in India </a:t>
            </a:r>
            <a:endParaRPr sz="12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2nd l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argest e-waste generating state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in India  </a:t>
            </a: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Chennai is the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third top  e-waste generating city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in India  </a:t>
            </a: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Disadvantaged classes 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represent a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majority</a:t>
            </a: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of the population</a:t>
            </a: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Foxconn has </a:t>
            </a:r>
            <a:r>
              <a:rPr lang="en" sz="12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assembly plant for iPhones near Chennai</a:t>
            </a:r>
            <a:endParaRPr sz="12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6" name="Google Shape;396;p44"/>
          <p:cNvSpPr/>
          <p:nvPr/>
        </p:nvSpPr>
        <p:spPr>
          <a:xfrm rot="5400000">
            <a:off x="-861950" y="2762275"/>
            <a:ext cx="2940300" cy="199500"/>
          </a:xfrm>
          <a:prstGeom prst="roundRect">
            <a:avLst>
              <a:gd name="adj" fmla="val 50000"/>
            </a:avLst>
          </a:prstGeom>
          <a:solidFill>
            <a:srgbClr val="1EA185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4"/>
          <p:cNvSpPr/>
          <p:nvPr/>
        </p:nvSpPr>
        <p:spPr>
          <a:xfrm>
            <a:off x="115401" y="850649"/>
            <a:ext cx="558588" cy="55411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44"/>
          <p:cNvGrpSpPr/>
          <p:nvPr/>
        </p:nvGrpSpPr>
        <p:grpSpPr>
          <a:xfrm>
            <a:off x="415250" y="954901"/>
            <a:ext cx="396570" cy="406827"/>
            <a:chOff x="0" y="0"/>
            <a:chExt cx="957204" cy="958142"/>
          </a:xfrm>
        </p:grpSpPr>
        <p:sp>
          <p:nvSpPr>
            <p:cNvPr id="399" name="Google Shape;399;p44"/>
            <p:cNvSpPr/>
            <p:nvPr/>
          </p:nvSpPr>
          <p:spPr>
            <a:xfrm>
              <a:off x="37152" y="291134"/>
              <a:ext cx="920052" cy="6670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53" y="2123"/>
                  </a:moveTo>
                  <a:lnTo>
                    <a:pt x="20560" y="0"/>
                  </a:lnTo>
                  <a:cubicBezTo>
                    <a:pt x="21121" y="1837"/>
                    <a:pt x="21431" y="3854"/>
                    <a:pt x="21431" y="5972"/>
                  </a:cubicBezTo>
                  <a:cubicBezTo>
                    <a:pt x="21431" y="14474"/>
                    <a:pt x="16436" y="21366"/>
                    <a:pt x="10275" y="21366"/>
                  </a:cubicBezTo>
                  <a:cubicBezTo>
                    <a:pt x="5658" y="21366"/>
                    <a:pt x="1696" y="17496"/>
                    <a:pt x="0" y="11978"/>
                  </a:cubicBezTo>
                  <a:cubicBezTo>
                    <a:pt x="0" y="11979"/>
                    <a:pt x="0" y="11979"/>
                    <a:pt x="0" y="11980"/>
                  </a:cubicBezTo>
                  <a:lnTo>
                    <a:pt x="905" y="14750"/>
                  </a:lnTo>
                  <a:cubicBezTo>
                    <a:pt x="2942" y="18884"/>
                    <a:pt x="6379" y="21600"/>
                    <a:pt x="10275" y="21600"/>
                  </a:cubicBezTo>
                  <a:cubicBezTo>
                    <a:pt x="16530" y="21600"/>
                    <a:pt x="21600" y="14603"/>
                    <a:pt x="21600" y="5972"/>
                  </a:cubicBezTo>
                  <a:cubicBezTo>
                    <a:pt x="21600" y="4644"/>
                    <a:pt x="21479" y="3354"/>
                    <a:pt x="21253" y="2123"/>
                  </a:cubicBezTo>
                  <a:close/>
                </a:path>
              </a:pathLst>
            </a:custGeom>
            <a:gradFill>
              <a:gsLst>
                <a:gs pos="0">
                  <a:srgbClr val="1EA185"/>
                </a:gs>
                <a:gs pos="100000">
                  <a:srgbClr val="0E504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0" y="0"/>
              <a:ext cx="950346" cy="950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0">
                  <a:srgbClr val="1EA185"/>
                </a:gs>
                <a:gs pos="100000">
                  <a:srgbClr val="0E5042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01" name="Google Shape;401;p44"/>
          <p:cNvSpPr/>
          <p:nvPr/>
        </p:nvSpPr>
        <p:spPr>
          <a:xfrm rot="5400000">
            <a:off x="1370700" y="3018975"/>
            <a:ext cx="3434400" cy="199500"/>
          </a:xfrm>
          <a:prstGeom prst="roundRect">
            <a:avLst>
              <a:gd name="adj" fmla="val 50000"/>
            </a:avLst>
          </a:prstGeom>
          <a:solidFill>
            <a:srgbClr val="D8C76C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2823701" y="860299"/>
            <a:ext cx="558588" cy="55411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44"/>
          <p:cNvGrpSpPr/>
          <p:nvPr/>
        </p:nvGrpSpPr>
        <p:grpSpPr>
          <a:xfrm>
            <a:off x="2894950" y="964551"/>
            <a:ext cx="396570" cy="406827"/>
            <a:chOff x="0" y="0"/>
            <a:chExt cx="957204" cy="958142"/>
          </a:xfrm>
        </p:grpSpPr>
        <p:sp>
          <p:nvSpPr>
            <p:cNvPr id="404" name="Google Shape;404;p44"/>
            <p:cNvSpPr/>
            <p:nvPr/>
          </p:nvSpPr>
          <p:spPr>
            <a:xfrm>
              <a:off x="37152" y="291134"/>
              <a:ext cx="920052" cy="6670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53" y="2123"/>
                  </a:moveTo>
                  <a:lnTo>
                    <a:pt x="20560" y="0"/>
                  </a:lnTo>
                  <a:cubicBezTo>
                    <a:pt x="21121" y="1837"/>
                    <a:pt x="21431" y="3854"/>
                    <a:pt x="21431" y="5972"/>
                  </a:cubicBezTo>
                  <a:cubicBezTo>
                    <a:pt x="21431" y="14474"/>
                    <a:pt x="16436" y="21366"/>
                    <a:pt x="10275" y="21366"/>
                  </a:cubicBezTo>
                  <a:cubicBezTo>
                    <a:pt x="5658" y="21366"/>
                    <a:pt x="1696" y="17496"/>
                    <a:pt x="0" y="11978"/>
                  </a:cubicBezTo>
                  <a:cubicBezTo>
                    <a:pt x="0" y="11979"/>
                    <a:pt x="0" y="11979"/>
                    <a:pt x="0" y="11980"/>
                  </a:cubicBezTo>
                  <a:lnTo>
                    <a:pt x="905" y="14750"/>
                  </a:lnTo>
                  <a:cubicBezTo>
                    <a:pt x="2942" y="18884"/>
                    <a:pt x="6379" y="21600"/>
                    <a:pt x="10275" y="21600"/>
                  </a:cubicBezTo>
                  <a:cubicBezTo>
                    <a:pt x="16530" y="21600"/>
                    <a:pt x="21600" y="14603"/>
                    <a:pt x="21600" y="5972"/>
                  </a:cubicBezTo>
                  <a:cubicBezTo>
                    <a:pt x="21600" y="4644"/>
                    <a:pt x="21479" y="3354"/>
                    <a:pt x="21253" y="2123"/>
                  </a:cubicBezTo>
                  <a:close/>
                </a:path>
              </a:pathLst>
            </a:custGeom>
            <a:solidFill>
              <a:srgbClr val="D8C7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0" y="0"/>
              <a:ext cx="950346" cy="950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D8C76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06" name="Google Shape;406;p44"/>
          <p:cNvSpPr txBox="1"/>
          <p:nvPr/>
        </p:nvSpPr>
        <p:spPr>
          <a:xfrm>
            <a:off x="206050" y="239250"/>
            <a:ext cx="451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   Geography Selection  </a:t>
            </a:r>
            <a:endParaRPr sz="12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07" name="Google Shape;407;p44"/>
          <p:cNvSpPr txBox="1"/>
          <p:nvPr/>
        </p:nvSpPr>
        <p:spPr>
          <a:xfrm>
            <a:off x="7539650" y="3925775"/>
            <a:ext cx="1165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Tamil Nadu</a:t>
            </a:r>
            <a:endParaRPr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8" name="Google Shape;408;p44"/>
          <p:cNvCxnSpPr>
            <a:stCxn id="407" idx="1"/>
          </p:cNvCxnSpPr>
          <p:nvPr/>
        </p:nvCxnSpPr>
        <p:spPr>
          <a:xfrm rot="10800000">
            <a:off x="7067750" y="4124375"/>
            <a:ext cx="4719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9" name="Google Shape;409;p44"/>
          <p:cNvSpPr txBox="1"/>
          <p:nvPr/>
        </p:nvSpPr>
        <p:spPr>
          <a:xfrm>
            <a:off x="6813450" y="3621200"/>
            <a:ext cx="9885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★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Chennai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0" name="Google Shape;410;p44"/>
          <p:cNvSpPr txBox="1"/>
          <p:nvPr/>
        </p:nvSpPr>
        <p:spPr>
          <a:xfrm>
            <a:off x="304800" y="559350"/>
            <a:ext cx="45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   </a:t>
            </a:r>
            <a:r>
              <a:rPr lang="en" sz="12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India offers great potential for Apple’s iZEW initiative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5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3726525" y="2111525"/>
            <a:ext cx="4371975" cy="18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5"/>
          <p:cNvSpPr txBox="1"/>
          <p:nvPr/>
        </p:nvSpPr>
        <p:spPr>
          <a:xfrm>
            <a:off x="2042425" y="632550"/>
            <a:ext cx="63609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"/>
              <a:buNone/>
            </a:pPr>
            <a:r>
              <a:rPr lang="en" sz="3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iPhone Zero E-waste (iZEW)</a:t>
            </a:r>
            <a:endParaRPr sz="1100"/>
          </a:p>
        </p:txBody>
      </p:sp>
      <p:cxnSp>
        <p:nvCxnSpPr>
          <p:cNvPr id="417" name="Google Shape;417;p45"/>
          <p:cNvCxnSpPr/>
          <p:nvPr/>
        </p:nvCxnSpPr>
        <p:spPr>
          <a:xfrm>
            <a:off x="658404" y="4784148"/>
            <a:ext cx="76860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18" name="Google Shape;418;p45"/>
          <p:cNvGrpSpPr/>
          <p:nvPr/>
        </p:nvGrpSpPr>
        <p:grpSpPr>
          <a:xfrm>
            <a:off x="959798" y="708738"/>
            <a:ext cx="968502" cy="871728"/>
            <a:chOff x="654998" y="708738"/>
            <a:chExt cx="968502" cy="871728"/>
          </a:xfrm>
        </p:grpSpPr>
        <p:sp>
          <p:nvSpPr>
            <p:cNvPr id="419" name="Google Shape;419;p45"/>
            <p:cNvSpPr/>
            <p:nvPr/>
          </p:nvSpPr>
          <p:spPr>
            <a:xfrm flipH="1">
              <a:off x="654998" y="708738"/>
              <a:ext cx="968502" cy="871728"/>
            </a:xfrm>
            <a:custGeom>
              <a:avLst/>
              <a:gdLst/>
              <a:ahLst/>
              <a:cxnLst/>
              <a:rect l="l" t="t" r="r" b="b"/>
              <a:pathLst>
                <a:path w="4724400" h="3962400" extrusionOk="0">
                  <a:moveTo>
                    <a:pt x="4724400" y="2133600"/>
                  </a:moveTo>
                  <a:lnTo>
                    <a:pt x="4724400" y="2057400"/>
                  </a:lnTo>
                  <a:lnTo>
                    <a:pt x="4472712" y="2057400"/>
                  </a:lnTo>
                  <a:lnTo>
                    <a:pt x="4187114" y="2247748"/>
                  </a:lnTo>
                  <a:cubicBezTo>
                    <a:pt x="4188409" y="2235099"/>
                    <a:pt x="4191000" y="2222830"/>
                    <a:pt x="4191000" y="2209800"/>
                  </a:cubicBezTo>
                  <a:lnTo>
                    <a:pt x="4191000" y="2133600"/>
                  </a:lnTo>
                  <a:lnTo>
                    <a:pt x="3505200" y="2133600"/>
                  </a:lnTo>
                  <a:lnTo>
                    <a:pt x="3505200" y="1626337"/>
                  </a:lnTo>
                  <a:cubicBezTo>
                    <a:pt x="3505200" y="1486205"/>
                    <a:pt x="3410255" y="1364513"/>
                    <a:pt x="3274314" y="1330604"/>
                  </a:cubicBezTo>
                  <a:lnTo>
                    <a:pt x="2895600" y="1235888"/>
                  </a:lnTo>
                  <a:lnTo>
                    <a:pt x="2286000" y="1101852"/>
                  </a:lnTo>
                  <a:lnTo>
                    <a:pt x="2286000" y="1235888"/>
                  </a:lnTo>
                  <a:lnTo>
                    <a:pt x="1907286" y="1330604"/>
                  </a:lnTo>
                  <a:cubicBezTo>
                    <a:pt x="1771345" y="1364513"/>
                    <a:pt x="1676400" y="1486205"/>
                    <a:pt x="1676400" y="1626337"/>
                  </a:cubicBezTo>
                  <a:lnTo>
                    <a:pt x="1676400" y="2294458"/>
                  </a:lnTo>
                  <a:cubicBezTo>
                    <a:pt x="1616659" y="2355494"/>
                    <a:pt x="1571549" y="2430704"/>
                    <a:pt x="1546479" y="2514600"/>
                  </a:cubicBezTo>
                  <a:lnTo>
                    <a:pt x="1443990" y="2514600"/>
                  </a:lnTo>
                  <a:cubicBezTo>
                    <a:pt x="1278026" y="2514600"/>
                    <a:pt x="1143000" y="2379650"/>
                    <a:pt x="1143000" y="2213686"/>
                  </a:cubicBezTo>
                  <a:cubicBezTo>
                    <a:pt x="1143000" y="2171243"/>
                    <a:pt x="1151763" y="2130171"/>
                    <a:pt x="1168908" y="2091461"/>
                  </a:cubicBezTo>
                  <a:lnTo>
                    <a:pt x="1301953" y="1792148"/>
                  </a:lnTo>
                  <a:cubicBezTo>
                    <a:pt x="1398727" y="1574445"/>
                    <a:pt x="1447800" y="1343178"/>
                    <a:pt x="1447800" y="1104900"/>
                  </a:cubicBezTo>
                  <a:cubicBezTo>
                    <a:pt x="1447800" y="866623"/>
                    <a:pt x="1398727" y="635356"/>
                    <a:pt x="1301953" y="417652"/>
                  </a:cubicBezTo>
                  <a:lnTo>
                    <a:pt x="1297229" y="406984"/>
                  </a:lnTo>
                  <a:cubicBezTo>
                    <a:pt x="1187349" y="159791"/>
                    <a:pt x="941451" y="0"/>
                    <a:pt x="670865" y="0"/>
                  </a:cubicBezTo>
                  <a:cubicBezTo>
                    <a:pt x="515874" y="0"/>
                    <a:pt x="363779" y="53340"/>
                    <a:pt x="242697" y="150266"/>
                  </a:cubicBezTo>
                  <a:lnTo>
                    <a:pt x="211150" y="175489"/>
                  </a:lnTo>
                  <a:cubicBezTo>
                    <a:pt x="76962" y="282778"/>
                    <a:pt x="0" y="442874"/>
                    <a:pt x="0" y="614705"/>
                  </a:cubicBezTo>
                  <a:cubicBezTo>
                    <a:pt x="0" y="726186"/>
                    <a:pt x="32690" y="834085"/>
                    <a:pt x="94488" y="926744"/>
                  </a:cubicBezTo>
                  <a:lnTo>
                    <a:pt x="148514" y="1007745"/>
                  </a:lnTo>
                  <a:lnTo>
                    <a:pt x="78638" y="1426845"/>
                  </a:lnTo>
                  <a:cubicBezTo>
                    <a:pt x="77038" y="1436599"/>
                    <a:pt x="76200" y="1446428"/>
                    <a:pt x="76200" y="1456258"/>
                  </a:cubicBezTo>
                  <a:lnTo>
                    <a:pt x="76200" y="1497254"/>
                  </a:lnTo>
                  <a:cubicBezTo>
                    <a:pt x="76200" y="1596009"/>
                    <a:pt x="156591" y="1676400"/>
                    <a:pt x="255346" y="1676400"/>
                  </a:cubicBezTo>
                  <a:cubicBezTo>
                    <a:pt x="310058" y="1676400"/>
                    <a:pt x="361036" y="1651940"/>
                    <a:pt x="395249" y="1609192"/>
                  </a:cubicBezTo>
                  <a:lnTo>
                    <a:pt x="661797" y="1276045"/>
                  </a:lnTo>
                  <a:lnTo>
                    <a:pt x="671779" y="1269340"/>
                  </a:lnTo>
                  <a:cubicBezTo>
                    <a:pt x="638404" y="1527810"/>
                    <a:pt x="542239" y="1772869"/>
                    <a:pt x="386715" y="1986763"/>
                  </a:cubicBezTo>
                  <a:lnTo>
                    <a:pt x="288798" y="2121408"/>
                  </a:lnTo>
                  <a:cubicBezTo>
                    <a:pt x="149657" y="2312594"/>
                    <a:pt x="76200" y="2538527"/>
                    <a:pt x="76200" y="2774976"/>
                  </a:cubicBezTo>
                  <a:cubicBezTo>
                    <a:pt x="76200" y="3162224"/>
                    <a:pt x="274244" y="3512592"/>
                    <a:pt x="593217" y="3713683"/>
                  </a:cubicBezTo>
                  <a:cubicBezTo>
                    <a:pt x="574929" y="3725570"/>
                    <a:pt x="558470" y="3738067"/>
                    <a:pt x="543382" y="3749726"/>
                  </a:cubicBezTo>
                  <a:cubicBezTo>
                    <a:pt x="498196" y="3784702"/>
                    <a:pt x="465506" y="3810000"/>
                    <a:pt x="393192" y="3810000"/>
                  </a:cubicBezTo>
                  <a:cubicBezTo>
                    <a:pt x="320954" y="3810000"/>
                    <a:pt x="288417" y="3784778"/>
                    <a:pt x="243307" y="3749802"/>
                  </a:cubicBezTo>
                  <a:cubicBezTo>
                    <a:pt x="190348" y="3708730"/>
                    <a:pt x="124358" y="3657600"/>
                    <a:pt x="0" y="3657600"/>
                  </a:cubicBezTo>
                  <a:lnTo>
                    <a:pt x="0" y="3810000"/>
                  </a:lnTo>
                  <a:cubicBezTo>
                    <a:pt x="72238" y="3810000"/>
                    <a:pt x="104775" y="3835222"/>
                    <a:pt x="149885" y="3870198"/>
                  </a:cubicBezTo>
                  <a:cubicBezTo>
                    <a:pt x="202921" y="3911270"/>
                    <a:pt x="268834" y="3962400"/>
                    <a:pt x="393192" y="3962400"/>
                  </a:cubicBezTo>
                  <a:cubicBezTo>
                    <a:pt x="517627" y="3962400"/>
                    <a:pt x="583616" y="3911270"/>
                    <a:pt x="636651" y="3870274"/>
                  </a:cubicBezTo>
                  <a:cubicBezTo>
                    <a:pt x="681838" y="3835299"/>
                    <a:pt x="714375" y="3810000"/>
                    <a:pt x="786765" y="3810000"/>
                  </a:cubicBezTo>
                  <a:cubicBezTo>
                    <a:pt x="859003" y="3810000"/>
                    <a:pt x="891616" y="3835299"/>
                    <a:pt x="936803" y="3870198"/>
                  </a:cubicBezTo>
                  <a:cubicBezTo>
                    <a:pt x="989762" y="3911270"/>
                    <a:pt x="1055751" y="3962400"/>
                    <a:pt x="1180109" y="3962400"/>
                  </a:cubicBezTo>
                  <a:cubicBezTo>
                    <a:pt x="1304468" y="3962400"/>
                    <a:pt x="1370533" y="3911270"/>
                    <a:pt x="1423492" y="3870274"/>
                  </a:cubicBezTo>
                  <a:cubicBezTo>
                    <a:pt x="1468679" y="3835299"/>
                    <a:pt x="1501292" y="3810000"/>
                    <a:pt x="1573606" y="3810000"/>
                  </a:cubicBezTo>
                  <a:cubicBezTo>
                    <a:pt x="1645996" y="3810000"/>
                    <a:pt x="1678610" y="3835299"/>
                    <a:pt x="1723796" y="3870274"/>
                  </a:cubicBezTo>
                  <a:cubicBezTo>
                    <a:pt x="1776832" y="3911270"/>
                    <a:pt x="1842821" y="3962400"/>
                    <a:pt x="1967255" y="3962400"/>
                  </a:cubicBezTo>
                  <a:cubicBezTo>
                    <a:pt x="2091766" y="3962400"/>
                    <a:pt x="2157755" y="3911270"/>
                    <a:pt x="2210791" y="3870274"/>
                  </a:cubicBezTo>
                  <a:cubicBezTo>
                    <a:pt x="2255977" y="3835299"/>
                    <a:pt x="2288591" y="3810000"/>
                    <a:pt x="2360981" y="3810000"/>
                  </a:cubicBezTo>
                  <a:cubicBezTo>
                    <a:pt x="2433371" y="3810000"/>
                    <a:pt x="2465984" y="3835299"/>
                    <a:pt x="2511171" y="3870274"/>
                  </a:cubicBezTo>
                  <a:cubicBezTo>
                    <a:pt x="2564206" y="3911270"/>
                    <a:pt x="2630195" y="3962400"/>
                    <a:pt x="2754706" y="3962400"/>
                  </a:cubicBezTo>
                  <a:cubicBezTo>
                    <a:pt x="2879217" y="3962400"/>
                    <a:pt x="2945206" y="3911270"/>
                    <a:pt x="2998242" y="3870274"/>
                  </a:cubicBezTo>
                  <a:cubicBezTo>
                    <a:pt x="3043428" y="3835299"/>
                    <a:pt x="3076118" y="3810000"/>
                    <a:pt x="3148508" y="3810000"/>
                  </a:cubicBezTo>
                  <a:cubicBezTo>
                    <a:pt x="3220822" y="3810000"/>
                    <a:pt x="3253435" y="3835299"/>
                    <a:pt x="3298622" y="3870274"/>
                  </a:cubicBezTo>
                  <a:cubicBezTo>
                    <a:pt x="3351657" y="3911270"/>
                    <a:pt x="3417646" y="3962400"/>
                    <a:pt x="3542081" y="3962400"/>
                  </a:cubicBezTo>
                  <a:cubicBezTo>
                    <a:pt x="3666592" y="3962400"/>
                    <a:pt x="3732657" y="3911270"/>
                    <a:pt x="3785692" y="3870274"/>
                  </a:cubicBezTo>
                  <a:cubicBezTo>
                    <a:pt x="3830879" y="3835299"/>
                    <a:pt x="3863569" y="3810000"/>
                    <a:pt x="3935959" y="3810000"/>
                  </a:cubicBezTo>
                  <a:cubicBezTo>
                    <a:pt x="4008501" y="3810000"/>
                    <a:pt x="4041191" y="3835299"/>
                    <a:pt x="4086454" y="3870274"/>
                  </a:cubicBezTo>
                  <a:cubicBezTo>
                    <a:pt x="4139565" y="3911346"/>
                    <a:pt x="4205631" y="3962400"/>
                    <a:pt x="4330218" y="3962400"/>
                  </a:cubicBezTo>
                  <a:cubicBezTo>
                    <a:pt x="4454805" y="3962400"/>
                    <a:pt x="4520870" y="3911346"/>
                    <a:pt x="4573982" y="3870274"/>
                  </a:cubicBezTo>
                  <a:cubicBezTo>
                    <a:pt x="4619168" y="3835299"/>
                    <a:pt x="4651858" y="3810000"/>
                    <a:pt x="4724400" y="3810000"/>
                  </a:cubicBezTo>
                  <a:lnTo>
                    <a:pt x="4724400" y="3657600"/>
                  </a:lnTo>
                  <a:cubicBezTo>
                    <a:pt x="4599813" y="3657600"/>
                    <a:pt x="4533824" y="3708654"/>
                    <a:pt x="4480713" y="3749726"/>
                  </a:cubicBezTo>
                  <a:cubicBezTo>
                    <a:pt x="4435450" y="3784702"/>
                    <a:pt x="4402760" y="3810000"/>
                    <a:pt x="4330218" y="3810000"/>
                  </a:cubicBezTo>
                  <a:cubicBezTo>
                    <a:pt x="4257675" y="3810000"/>
                    <a:pt x="4224985" y="3784702"/>
                    <a:pt x="4179723" y="3749726"/>
                  </a:cubicBezTo>
                  <a:cubicBezTo>
                    <a:pt x="4126611" y="3708654"/>
                    <a:pt x="4060622" y="3657600"/>
                    <a:pt x="3935959" y="3657600"/>
                  </a:cubicBezTo>
                  <a:cubicBezTo>
                    <a:pt x="3811448" y="3657600"/>
                    <a:pt x="3745459" y="3708654"/>
                    <a:pt x="3692424" y="3749726"/>
                  </a:cubicBezTo>
                  <a:cubicBezTo>
                    <a:pt x="3647161" y="3784702"/>
                    <a:pt x="3614547" y="3810000"/>
                    <a:pt x="3542081" y="3810000"/>
                  </a:cubicBezTo>
                  <a:cubicBezTo>
                    <a:pt x="3524250" y="3810000"/>
                    <a:pt x="3509010" y="3808400"/>
                    <a:pt x="3495218" y="3805581"/>
                  </a:cubicBezTo>
                  <a:cubicBezTo>
                    <a:pt x="4217137" y="3579800"/>
                    <a:pt x="4724400" y="2904439"/>
                    <a:pt x="4724400" y="2133600"/>
                  </a:cubicBezTo>
                  <a:close/>
                  <a:moveTo>
                    <a:pt x="4025570" y="2286000"/>
                  </a:moveTo>
                  <a:cubicBezTo>
                    <a:pt x="4009797" y="2330425"/>
                    <a:pt x="3980688" y="2368525"/>
                    <a:pt x="3943122" y="2395576"/>
                  </a:cubicBezTo>
                  <a:cubicBezTo>
                    <a:pt x="3917290" y="2408073"/>
                    <a:pt x="3891458" y="2420493"/>
                    <a:pt x="3864788" y="2431085"/>
                  </a:cubicBezTo>
                  <a:cubicBezTo>
                    <a:pt x="3847109" y="2435428"/>
                    <a:pt x="3828974" y="2438400"/>
                    <a:pt x="3810000" y="2438400"/>
                  </a:cubicBezTo>
                  <a:lnTo>
                    <a:pt x="2895600" y="2438400"/>
                  </a:lnTo>
                  <a:lnTo>
                    <a:pt x="2667000" y="2438400"/>
                  </a:lnTo>
                  <a:lnTo>
                    <a:pt x="2667000" y="2590800"/>
                  </a:lnTo>
                  <a:lnTo>
                    <a:pt x="2895600" y="2590800"/>
                  </a:lnTo>
                  <a:lnTo>
                    <a:pt x="3644570" y="2590800"/>
                  </a:lnTo>
                  <a:cubicBezTo>
                    <a:pt x="3613099" y="2679497"/>
                    <a:pt x="3528365" y="2743200"/>
                    <a:pt x="3429000" y="2743200"/>
                  </a:cubicBezTo>
                  <a:lnTo>
                    <a:pt x="3352800" y="2743200"/>
                  </a:lnTo>
                  <a:lnTo>
                    <a:pt x="2514600" y="2743200"/>
                  </a:lnTo>
                  <a:lnTo>
                    <a:pt x="2209800" y="2743200"/>
                  </a:lnTo>
                  <a:lnTo>
                    <a:pt x="2209800" y="2895600"/>
                  </a:lnTo>
                  <a:lnTo>
                    <a:pt x="2514600" y="2895600"/>
                  </a:lnTo>
                  <a:lnTo>
                    <a:pt x="3187370" y="2895600"/>
                  </a:lnTo>
                  <a:cubicBezTo>
                    <a:pt x="3155899" y="2984297"/>
                    <a:pt x="3071165" y="3048000"/>
                    <a:pt x="2971800" y="3048000"/>
                  </a:cubicBezTo>
                  <a:lnTo>
                    <a:pt x="2057400" y="3048000"/>
                  </a:lnTo>
                  <a:cubicBezTo>
                    <a:pt x="1847317" y="3048000"/>
                    <a:pt x="1676400" y="2877084"/>
                    <a:pt x="1676400" y="2667000"/>
                  </a:cubicBezTo>
                  <a:cubicBezTo>
                    <a:pt x="1676400" y="2456917"/>
                    <a:pt x="1847317" y="2286000"/>
                    <a:pt x="2057400" y="2286000"/>
                  </a:cubicBezTo>
                  <a:lnTo>
                    <a:pt x="2362200" y="2286000"/>
                  </a:lnTo>
                  <a:lnTo>
                    <a:pt x="3505200" y="2286000"/>
                  </a:lnTo>
                  <a:lnTo>
                    <a:pt x="4025570" y="2286000"/>
                  </a:lnTo>
                  <a:close/>
                  <a:moveTo>
                    <a:pt x="2286000" y="457200"/>
                  </a:moveTo>
                  <a:cubicBezTo>
                    <a:pt x="2387600" y="406400"/>
                    <a:pt x="2794000" y="406400"/>
                    <a:pt x="2895600" y="457200"/>
                  </a:cubicBezTo>
                  <a:lnTo>
                    <a:pt x="2895600" y="762000"/>
                  </a:lnTo>
                  <a:cubicBezTo>
                    <a:pt x="2895600" y="930097"/>
                    <a:pt x="2758897" y="1066800"/>
                    <a:pt x="2590800" y="1066800"/>
                  </a:cubicBezTo>
                  <a:cubicBezTo>
                    <a:pt x="2422703" y="1066800"/>
                    <a:pt x="2286000" y="930097"/>
                    <a:pt x="2286000" y="762000"/>
                  </a:cubicBezTo>
                  <a:lnTo>
                    <a:pt x="2286000" y="457200"/>
                  </a:lnTo>
                  <a:close/>
                  <a:moveTo>
                    <a:pt x="1944243" y="1478356"/>
                  </a:moveTo>
                  <a:lnTo>
                    <a:pt x="2438400" y="1354912"/>
                  </a:lnTo>
                  <a:lnTo>
                    <a:pt x="2438400" y="1192530"/>
                  </a:lnTo>
                  <a:cubicBezTo>
                    <a:pt x="2486177" y="1209523"/>
                    <a:pt x="2537308" y="1219200"/>
                    <a:pt x="2590800" y="1219200"/>
                  </a:cubicBezTo>
                  <a:cubicBezTo>
                    <a:pt x="2644292" y="1219200"/>
                    <a:pt x="2695423" y="1209446"/>
                    <a:pt x="2743200" y="1192530"/>
                  </a:cubicBezTo>
                  <a:lnTo>
                    <a:pt x="2743200" y="1354912"/>
                  </a:lnTo>
                  <a:lnTo>
                    <a:pt x="3237357" y="1478356"/>
                  </a:lnTo>
                  <a:cubicBezTo>
                    <a:pt x="3305327" y="1495425"/>
                    <a:pt x="3352800" y="1556233"/>
                    <a:pt x="3352800" y="1626337"/>
                  </a:cubicBezTo>
                  <a:lnTo>
                    <a:pt x="3352800" y="2133600"/>
                  </a:lnTo>
                  <a:lnTo>
                    <a:pt x="2514600" y="2133600"/>
                  </a:lnTo>
                  <a:cubicBezTo>
                    <a:pt x="2514600" y="2049551"/>
                    <a:pt x="2582951" y="1981200"/>
                    <a:pt x="2667000" y="1981200"/>
                  </a:cubicBezTo>
                  <a:lnTo>
                    <a:pt x="3124200" y="1981200"/>
                  </a:lnTo>
                  <a:lnTo>
                    <a:pt x="3124200" y="1600200"/>
                  </a:lnTo>
                  <a:lnTo>
                    <a:pt x="2971800" y="1600200"/>
                  </a:lnTo>
                  <a:lnTo>
                    <a:pt x="2971800" y="1828800"/>
                  </a:lnTo>
                  <a:lnTo>
                    <a:pt x="2667000" y="1828800"/>
                  </a:lnTo>
                  <a:cubicBezTo>
                    <a:pt x="2498903" y="1828800"/>
                    <a:pt x="2362200" y="1965503"/>
                    <a:pt x="2362200" y="2133600"/>
                  </a:cubicBezTo>
                  <a:lnTo>
                    <a:pt x="2209800" y="2133600"/>
                  </a:lnTo>
                  <a:lnTo>
                    <a:pt x="2209800" y="1676400"/>
                  </a:lnTo>
                  <a:lnTo>
                    <a:pt x="2057400" y="1676400"/>
                  </a:lnTo>
                  <a:lnTo>
                    <a:pt x="2057400" y="2133600"/>
                  </a:lnTo>
                  <a:cubicBezTo>
                    <a:pt x="1975485" y="2133600"/>
                    <a:pt x="1898218" y="2152726"/>
                    <a:pt x="1828800" y="2185797"/>
                  </a:cubicBezTo>
                  <a:lnTo>
                    <a:pt x="1828800" y="1626337"/>
                  </a:lnTo>
                  <a:cubicBezTo>
                    <a:pt x="1828800" y="1556233"/>
                    <a:pt x="1876273" y="1495425"/>
                    <a:pt x="1944243" y="1478356"/>
                  </a:cubicBezTo>
                  <a:close/>
                  <a:moveTo>
                    <a:pt x="276225" y="1513942"/>
                  </a:moveTo>
                  <a:cubicBezTo>
                    <a:pt x="261976" y="1531925"/>
                    <a:pt x="228600" y="1520266"/>
                    <a:pt x="228600" y="1497254"/>
                  </a:cubicBezTo>
                  <a:lnTo>
                    <a:pt x="228981" y="1451839"/>
                  </a:lnTo>
                  <a:lnTo>
                    <a:pt x="293141" y="1066800"/>
                  </a:lnTo>
                  <a:cubicBezTo>
                    <a:pt x="391973" y="1067029"/>
                    <a:pt x="480212" y="1123341"/>
                    <a:pt x="523189" y="1209980"/>
                  </a:cubicBezTo>
                  <a:lnTo>
                    <a:pt x="276225" y="1513942"/>
                  </a:lnTo>
                  <a:close/>
                  <a:moveTo>
                    <a:pt x="3312795" y="3696462"/>
                  </a:moveTo>
                  <a:cubicBezTo>
                    <a:pt x="3271342" y="3674517"/>
                    <a:pt x="3219679" y="3657600"/>
                    <a:pt x="3148508" y="3657600"/>
                  </a:cubicBezTo>
                  <a:cubicBezTo>
                    <a:pt x="3023997" y="3657600"/>
                    <a:pt x="2958008" y="3708730"/>
                    <a:pt x="2904973" y="3749726"/>
                  </a:cubicBezTo>
                  <a:cubicBezTo>
                    <a:pt x="2859786" y="3784702"/>
                    <a:pt x="2827096" y="3810000"/>
                    <a:pt x="2754706" y="3810000"/>
                  </a:cubicBezTo>
                  <a:cubicBezTo>
                    <a:pt x="2682316" y="3810000"/>
                    <a:pt x="2649703" y="3784702"/>
                    <a:pt x="2604516" y="3749726"/>
                  </a:cubicBezTo>
                  <a:cubicBezTo>
                    <a:pt x="2551405" y="3708730"/>
                    <a:pt x="2485492" y="3657600"/>
                    <a:pt x="2360981" y="3657600"/>
                  </a:cubicBezTo>
                  <a:cubicBezTo>
                    <a:pt x="2236546" y="3657600"/>
                    <a:pt x="2170481" y="3708730"/>
                    <a:pt x="2117522" y="3749726"/>
                  </a:cubicBezTo>
                  <a:cubicBezTo>
                    <a:pt x="2072335" y="3784702"/>
                    <a:pt x="2039645" y="3810000"/>
                    <a:pt x="1967255" y="3810000"/>
                  </a:cubicBezTo>
                  <a:cubicBezTo>
                    <a:pt x="1894866" y="3810000"/>
                    <a:pt x="1862252" y="3784702"/>
                    <a:pt x="1817065" y="3749726"/>
                  </a:cubicBezTo>
                  <a:cubicBezTo>
                    <a:pt x="1764106" y="3708730"/>
                    <a:pt x="1698117" y="3657600"/>
                    <a:pt x="1573606" y="3657600"/>
                  </a:cubicBezTo>
                  <a:cubicBezTo>
                    <a:pt x="1449172" y="3657600"/>
                    <a:pt x="1383182" y="3708730"/>
                    <a:pt x="1330224" y="3749726"/>
                  </a:cubicBezTo>
                  <a:cubicBezTo>
                    <a:pt x="1285037" y="3784702"/>
                    <a:pt x="1252423" y="3810000"/>
                    <a:pt x="1180109" y="3810000"/>
                  </a:cubicBezTo>
                  <a:cubicBezTo>
                    <a:pt x="1107872" y="3810000"/>
                    <a:pt x="1075258" y="3784702"/>
                    <a:pt x="1030072" y="3749802"/>
                  </a:cubicBezTo>
                  <a:cubicBezTo>
                    <a:pt x="981608" y="3712235"/>
                    <a:pt x="921715" y="3666668"/>
                    <a:pt x="816635" y="3659124"/>
                  </a:cubicBezTo>
                  <a:cubicBezTo>
                    <a:pt x="459181" y="3509162"/>
                    <a:pt x="228600" y="3163443"/>
                    <a:pt x="228600" y="2774976"/>
                  </a:cubicBezTo>
                  <a:cubicBezTo>
                    <a:pt x="228600" y="2570988"/>
                    <a:pt x="291998" y="2375992"/>
                    <a:pt x="412013" y="2211019"/>
                  </a:cubicBezTo>
                  <a:lnTo>
                    <a:pt x="509930" y="2076374"/>
                  </a:lnTo>
                  <a:cubicBezTo>
                    <a:pt x="713156" y="1796949"/>
                    <a:pt x="824408" y="1469212"/>
                    <a:pt x="835990" y="1125550"/>
                  </a:cubicBezTo>
                  <a:cubicBezTo>
                    <a:pt x="902513" y="1048741"/>
                    <a:pt x="954405" y="959358"/>
                    <a:pt x="986790" y="862355"/>
                  </a:cubicBezTo>
                  <a:lnTo>
                    <a:pt x="842239" y="814121"/>
                  </a:lnTo>
                  <a:cubicBezTo>
                    <a:pt x="804062" y="928649"/>
                    <a:pt x="731215" y="1028852"/>
                    <a:pt x="637184" y="1103986"/>
                  </a:cubicBezTo>
                  <a:cubicBezTo>
                    <a:pt x="562813" y="988085"/>
                    <a:pt x="434797" y="914400"/>
                    <a:pt x="292456" y="914400"/>
                  </a:cubicBezTo>
                  <a:lnTo>
                    <a:pt x="269367" y="914400"/>
                  </a:lnTo>
                  <a:lnTo>
                    <a:pt x="221285" y="842239"/>
                  </a:lnTo>
                  <a:cubicBezTo>
                    <a:pt x="176174" y="774649"/>
                    <a:pt x="152400" y="696011"/>
                    <a:pt x="152400" y="614705"/>
                  </a:cubicBezTo>
                  <a:cubicBezTo>
                    <a:pt x="152400" y="489433"/>
                    <a:pt x="208483" y="372694"/>
                    <a:pt x="306400" y="294437"/>
                  </a:cubicBezTo>
                  <a:lnTo>
                    <a:pt x="337947" y="269215"/>
                  </a:lnTo>
                  <a:cubicBezTo>
                    <a:pt x="432054" y="193853"/>
                    <a:pt x="550316" y="152400"/>
                    <a:pt x="670865" y="152400"/>
                  </a:cubicBezTo>
                  <a:cubicBezTo>
                    <a:pt x="881329" y="152400"/>
                    <a:pt x="1072515" y="276682"/>
                    <a:pt x="1157935" y="468935"/>
                  </a:cubicBezTo>
                  <a:lnTo>
                    <a:pt x="1162660" y="479603"/>
                  </a:lnTo>
                  <a:cubicBezTo>
                    <a:pt x="1250747" y="677723"/>
                    <a:pt x="1295400" y="888035"/>
                    <a:pt x="1295400" y="1104900"/>
                  </a:cubicBezTo>
                  <a:cubicBezTo>
                    <a:pt x="1295400" y="1321765"/>
                    <a:pt x="1250747" y="1532077"/>
                    <a:pt x="1162736" y="1730197"/>
                  </a:cubicBezTo>
                  <a:lnTo>
                    <a:pt x="1029691" y="2029511"/>
                  </a:lnTo>
                  <a:cubicBezTo>
                    <a:pt x="1003706" y="2087804"/>
                    <a:pt x="990600" y="2149831"/>
                    <a:pt x="990600" y="2213686"/>
                  </a:cubicBezTo>
                  <a:cubicBezTo>
                    <a:pt x="990600" y="2463622"/>
                    <a:pt x="1193978" y="2667000"/>
                    <a:pt x="1443990" y="2667000"/>
                  </a:cubicBezTo>
                  <a:lnTo>
                    <a:pt x="1524000" y="2667000"/>
                  </a:lnTo>
                  <a:cubicBezTo>
                    <a:pt x="1524000" y="2961056"/>
                    <a:pt x="1763268" y="3200400"/>
                    <a:pt x="2057400" y="3200400"/>
                  </a:cubicBezTo>
                  <a:lnTo>
                    <a:pt x="2971800" y="3200400"/>
                  </a:lnTo>
                  <a:cubicBezTo>
                    <a:pt x="3155747" y="3200400"/>
                    <a:pt x="3309671" y="3069260"/>
                    <a:pt x="3345104" y="2895600"/>
                  </a:cubicBezTo>
                  <a:lnTo>
                    <a:pt x="3429000" y="2895600"/>
                  </a:lnTo>
                  <a:cubicBezTo>
                    <a:pt x="3603879" y="2895600"/>
                    <a:pt x="3750107" y="2776500"/>
                    <a:pt x="3794684" y="2615565"/>
                  </a:cubicBezTo>
                  <a:cubicBezTo>
                    <a:pt x="3840251" y="2602611"/>
                    <a:pt x="3885057" y="2587600"/>
                    <a:pt x="3928796" y="2569921"/>
                  </a:cubicBezTo>
                  <a:cubicBezTo>
                    <a:pt x="3959047" y="2559939"/>
                    <a:pt x="3987851" y="2547137"/>
                    <a:pt x="4014216" y="2530297"/>
                  </a:cubicBezTo>
                  <a:cubicBezTo>
                    <a:pt x="4067327" y="2504313"/>
                    <a:pt x="4119448" y="2476043"/>
                    <a:pt x="4169207" y="2442820"/>
                  </a:cubicBezTo>
                  <a:lnTo>
                    <a:pt x="4518889" y="2209800"/>
                  </a:lnTo>
                  <a:lnTo>
                    <a:pt x="4570172" y="2209800"/>
                  </a:lnTo>
                  <a:cubicBezTo>
                    <a:pt x="4535958" y="2929128"/>
                    <a:pt x="4019093" y="3542995"/>
                    <a:pt x="3312795" y="36964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0" name="Google Shape;420;p45"/>
            <p:cNvPicPr preferRelativeResize="0"/>
            <p:nvPr/>
          </p:nvPicPr>
          <p:blipFill rotWithShape="1">
            <a:blip r:embed="rId4">
              <a:alphaModFix/>
            </a:blip>
            <a:srcRect l="33457" t="11377" r="40265" b="56116"/>
            <a:stretch/>
          </p:blipFill>
          <p:spPr>
            <a:xfrm>
              <a:off x="718750" y="708750"/>
              <a:ext cx="564475" cy="47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45"/>
          <p:cNvSpPr txBox="1"/>
          <p:nvPr/>
        </p:nvSpPr>
        <p:spPr>
          <a:xfrm>
            <a:off x="2042425" y="632550"/>
            <a:ext cx="29238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" sz="1200" i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Introducing</a:t>
            </a:r>
            <a:endParaRPr sz="1200" i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2" name="Google Shape;422;p45"/>
          <p:cNvSpPr txBox="1"/>
          <p:nvPr/>
        </p:nvSpPr>
        <p:spPr>
          <a:xfrm>
            <a:off x="943525" y="1852250"/>
            <a:ext cx="29115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RFID embedded traceability technology supports all of iZEW’s key activities through three main approaches:</a:t>
            </a: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idact Gothic"/>
              <a:buAutoNum type="arabicPeriod"/>
            </a:pP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Circular Design &amp; Modularity</a:t>
            </a: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idact Gothic"/>
              <a:buAutoNum type="arabicPeriod"/>
            </a:pP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Repair &amp; recycling</a:t>
            </a: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idact Gothic"/>
              <a:buAutoNum type="arabicPeriod"/>
            </a:pPr>
            <a:r>
              <a:rPr lang="en"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iPhone as a Service</a:t>
            </a: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3" name="Google Shape;423;p45"/>
          <p:cNvSpPr txBox="1"/>
          <p:nvPr/>
        </p:nvSpPr>
        <p:spPr>
          <a:xfrm>
            <a:off x="2042425" y="1333950"/>
            <a:ext cx="31212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"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Apple is on a mission to eliminate all e-waste.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4" name="Google Shape;424;p45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9" name="Google Shape;429;p46"/>
          <p:cNvCxnSpPr>
            <a:stCxn id="430" idx="2"/>
            <a:endCxn id="431" idx="2"/>
          </p:cNvCxnSpPr>
          <p:nvPr/>
        </p:nvCxnSpPr>
        <p:spPr>
          <a:xfrm>
            <a:off x="523373" y="1442011"/>
            <a:ext cx="0" cy="1989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32" name="Google Shape;432;p46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33" name="Google Shape;433;p46"/>
          <p:cNvSpPr txBox="1"/>
          <p:nvPr/>
        </p:nvSpPr>
        <p:spPr>
          <a:xfrm>
            <a:off x="383475" y="381000"/>
            <a:ext cx="28797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Approach 1 -</a:t>
            </a:r>
            <a:endParaRPr sz="21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Circular Inputs 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4" name="Google Shape;4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750" y="799500"/>
            <a:ext cx="4254051" cy="3806600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57150" dir="3480000" algn="bl" rotWithShape="0">
              <a:srgbClr val="073763">
                <a:alpha val="49000"/>
              </a:srgbClr>
            </a:outerShdw>
          </a:effectLst>
        </p:spPr>
      </p:pic>
      <p:sp>
        <p:nvSpPr>
          <p:cNvPr id="435" name="Google Shape;435;p46"/>
          <p:cNvSpPr txBox="1"/>
          <p:nvPr/>
        </p:nvSpPr>
        <p:spPr>
          <a:xfrm>
            <a:off x="527125" y="1211725"/>
            <a:ext cx="37689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/>
              <a:buChar char="●"/>
            </a:pPr>
            <a:r>
              <a:rPr lang="en" sz="12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reate 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circular ecosystem 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for iPhone 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●"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Build facilities to 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refurbish, disassemble, 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re-manufacture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iPhones in India.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●"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Create 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e-waste collection 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recycling programs</a:t>
            </a:r>
            <a:endParaRPr sz="13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●"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R&amp;D on i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nnovative disassembly and recycling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technologies 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●"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Partner with government agencies and NGOs on: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1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○"/>
            </a:pP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Waste recycling policies</a:t>
            </a:r>
            <a:endParaRPr sz="13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1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○"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S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afe jobs 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with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fair pay</a:t>
            </a:r>
            <a:endParaRPr sz="13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1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○"/>
            </a:pP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Working conditions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for informal waste collectors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36" name="Google Shape;436;p46"/>
          <p:cNvSpPr/>
          <p:nvPr/>
        </p:nvSpPr>
        <p:spPr>
          <a:xfrm>
            <a:off x="413226" y="1274163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1EA18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46"/>
          <p:cNvPicPr preferRelativeResize="0"/>
          <p:nvPr/>
        </p:nvPicPr>
        <p:blipFill rotWithShape="1">
          <a:blip r:embed="rId4">
            <a:alphaModFix/>
          </a:blip>
          <a:srcRect l="18818" t="16949" r="20321" b="10243"/>
          <a:stretch/>
        </p:blipFill>
        <p:spPr>
          <a:xfrm>
            <a:off x="472773" y="1326336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6"/>
          <p:cNvSpPr/>
          <p:nvPr/>
        </p:nvSpPr>
        <p:spPr>
          <a:xfrm>
            <a:off x="413225" y="1742075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46"/>
          <p:cNvPicPr preferRelativeResize="0"/>
          <p:nvPr/>
        </p:nvPicPr>
        <p:blipFill rotWithShape="1">
          <a:blip r:embed="rId4">
            <a:alphaModFix/>
          </a:blip>
          <a:srcRect l="18818" t="16949" r="20321" b="10243"/>
          <a:stretch/>
        </p:blipFill>
        <p:spPr>
          <a:xfrm>
            <a:off x="472773" y="1794236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6"/>
          <p:cNvSpPr/>
          <p:nvPr/>
        </p:nvSpPr>
        <p:spPr>
          <a:xfrm>
            <a:off x="413238" y="2299276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46"/>
          <p:cNvPicPr preferRelativeResize="0"/>
          <p:nvPr/>
        </p:nvPicPr>
        <p:blipFill rotWithShape="1">
          <a:blip r:embed="rId4">
            <a:alphaModFix/>
          </a:blip>
          <a:srcRect l="18818" t="16949" r="20321" b="10243"/>
          <a:stretch/>
        </p:blipFill>
        <p:spPr>
          <a:xfrm>
            <a:off x="472786" y="2351436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6"/>
          <p:cNvSpPr/>
          <p:nvPr/>
        </p:nvSpPr>
        <p:spPr>
          <a:xfrm>
            <a:off x="413238" y="2692801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46"/>
          <p:cNvPicPr preferRelativeResize="0"/>
          <p:nvPr/>
        </p:nvPicPr>
        <p:blipFill rotWithShape="1">
          <a:blip r:embed="rId4">
            <a:alphaModFix/>
          </a:blip>
          <a:srcRect l="18818" t="16949" r="20321" b="10243"/>
          <a:stretch/>
        </p:blipFill>
        <p:spPr>
          <a:xfrm>
            <a:off x="472786" y="2744961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6"/>
          <p:cNvSpPr/>
          <p:nvPr/>
        </p:nvSpPr>
        <p:spPr>
          <a:xfrm>
            <a:off x="413225" y="3263751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B45F0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46"/>
          <p:cNvPicPr preferRelativeResize="0"/>
          <p:nvPr/>
        </p:nvPicPr>
        <p:blipFill rotWithShape="1">
          <a:blip r:embed="rId4">
            <a:alphaModFix/>
          </a:blip>
          <a:srcRect l="18818" t="16949" r="20321" b="10243"/>
          <a:stretch/>
        </p:blipFill>
        <p:spPr>
          <a:xfrm>
            <a:off x="472773" y="3315911"/>
            <a:ext cx="101200" cy="1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7"/>
          <p:cNvSpPr/>
          <p:nvPr/>
        </p:nvSpPr>
        <p:spPr>
          <a:xfrm>
            <a:off x="5701775" y="2548350"/>
            <a:ext cx="2122800" cy="2230800"/>
          </a:xfrm>
          <a:prstGeom prst="rect">
            <a:avLst/>
          </a:prstGeom>
          <a:gradFill>
            <a:gsLst>
              <a:gs pos="0">
                <a:srgbClr val="9BBB5C"/>
              </a:gs>
              <a:gs pos="100000">
                <a:srgbClr val="4F6229"/>
              </a:gs>
            </a:gsLst>
            <a:lin ang="2700006" scaled="0"/>
          </a:gradFill>
          <a:ln>
            <a:noFill/>
          </a:ln>
          <a:effectLst>
            <a:outerShdw blurRad="57150" dist="666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9" name="Google Shape;449;p47"/>
          <p:cNvSpPr txBox="1"/>
          <p:nvPr/>
        </p:nvSpPr>
        <p:spPr>
          <a:xfrm>
            <a:off x="904375" y="1161500"/>
            <a:ext cx="30555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Launch the “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iPhone Fair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” model in partnership with  Fairphone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Facilitates </a:t>
            </a: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product life extension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Modularity will make phone r</a:t>
            </a:r>
            <a:r>
              <a:rPr lang="en" sz="1300" b="1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epairs and upgrades  easier</a:t>
            </a:r>
            <a:r>
              <a:rPr lang="en" sz="1300">
                <a:solidFill>
                  <a:srgbClr val="434343"/>
                </a:solidFill>
                <a:highlight>
                  <a:srgbClr val="FFFFFF"/>
                </a:highlight>
                <a:latin typeface="Didact Gothic"/>
                <a:ea typeface="Didact Gothic"/>
                <a:cs typeface="Didact Gothic"/>
                <a:sym typeface="Didact Gothic"/>
              </a:rPr>
              <a:t> and more accessible</a:t>
            </a:r>
            <a:endParaRPr sz="1300" b="1">
              <a:solidFill>
                <a:srgbClr val="434343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571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R&amp;D on easy parts removal and disassembly</a:t>
            </a:r>
            <a:r>
              <a:rPr lang="en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in all future models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34343"/>
              </a:solidFill>
              <a:highlight>
                <a:srgbClr val="FFFFFF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0" name="Google Shape;450;p47"/>
          <p:cNvSpPr/>
          <p:nvPr/>
        </p:nvSpPr>
        <p:spPr>
          <a:xfrm>
            <a:off x="6750151" y="732824"/>
            <a:ext cx="1978200" cy="1808400"/>
          </a:xfrm>
          <a:prstGeom prst="rect">
            <a:avLst/>
          </a:prstGeom>
          <a:gradFill>
            <a:gsLst>
              <a:gs pos="0">
                <a:srgbClr val="1EA185"/>
              </a:gs>
              <a:gs pos="100000">
                <a:srgbClr val="0E5042"/>
              </a:gs>
            </a:gsLst>
            <a:lin ang="2700006" scaled="0"/>
          </a:gradFill>
          <a:ln>
            <a:noFill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1" name="Google Shape;451;p47"/>
          <p:cNvSpPr/>
          <p:nvPr/>
        </p:nvSpPr>
        <p:spPr>
          <a:xfrm>
            <a:off x="4374050" y="564750"/>
            <a:ext cx="2372400" cy="1983600"/>
          </a:xfrm>
          <a:prstGeom prst="rect">
            <a:avLst/>
          </a:prstGeom>
          <a:gradFill>
            <a:gsLst>
              <a:gs pos="0">
                <a:srgbClr val="F29B26"/>
              </a:gs>
              <a:gs pos="100000">
                <a:srgbClr val="844F07"/>
              </a:gs>
            </a:gsLst>
            <a:lin ang="2700006" scaled="0"/>
          </a:gra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2" name="Google Shape;452;p47"/>
          <p:cNvSpPr/>
          <p:nvPr/>
        </p:nvSpPr>
        <p:spPr>
          <a:xfrm>
            <a:off x="415635" y="4975348"/>
            <a:ext cx="8312700" cy="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7"/>
          <p:cNvSpPr txBox="1"/>
          <p:nvPr/>
        </p:nvSpPr>
        <p:spPr>
          <a:xfrm>
            <a:off x="853775" y="603475"/>
            <a:ext cx="21228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Approach 1- </a:t>
            </a:r>
            <a:endParaRPr sz="2100" b="1">
              <a:solidFill>
                <a:srgbClr val="2B323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36"/>
              </a:buClr>
              <a:buSzPts val="2100"/>
              <a:buFont typeface="Poppins"/>
              <a:buNone/>
            </a:pPr>
            <a:r>
              <a:rPr lang="en" sz="2100" b="1">
                <a:solidFill>
                  <a:srgbClr val="2B3236"/>
                </a:solidFill>
                <a:latin typeface="Poppins"/>
                <a:ea typeface="Poppins"/>
                <a:cs typeface="Poppins"/>
                <a:sym typeface="Poppins"/>
              </a:rPr>
              <a:t>Modularity </a:t>
            </a:r>
            <a:endParaRPr sz="1100"/>
          </a:p>
        </p:txBody>
      </p:sp>
      <p:sp>
        <p:nvSpPr>
          <p:cNvPr id="454" name="Google Shape;454;p47"/>
          <p:cNvSpPr txBox="1">
            <a:spLocks noGrp="1"/>
          </p:cNvSpPr>
          <p:nvPr>
            <p:ph type="sldNum" idx="12"/>
          </p:nvPr>
        </p:nvSpPr>
        <p:spPr>
          <a:xfrm>
            <a:off x="8331739" y="4695928"/>
            <a:ext cx="3966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455" name="Google Shape;455;p47"/>
          <p:cNvCxnSpPr>
            <a:stCxn id="456" idx="2"/>
            <a:endCxn id="457" idx="2"/>
          </p:cNvCxnSpPr>
          <p:nvPr/>
        </p:nvCxnSpPr>
        <p:spPr>
          <a:xfrm>
            <a:off x="904373" y="1398286"/>
            <a:ext cx="0" cy="2327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8" name="Google Shape;458;p47"/>
          <p:cNvSpPr/>
          <p:nvPr/>
        </p:nvSpPr>
        <p:spPr>
          <a:xfrm>
            <a:off x="794226" y="1230451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1EA18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47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853773" y="1282611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7"/>
          <p:cNvSpPr/>
          <p:nvPr/>
        </p:nvSpPr>
        <p:spPr>
          <a:xfrm>
            <a:off x="794225" y="2132763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47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853773" y="2184923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7"/>
          <p:cNvSpPr/>
          <p:nvPr/>
        </p:nvSpPr>
        <p:spPr>
          <a:xfrm>
            <a:off x="794225" y="2732713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47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853773" y="2784873"/>
            <a:ext cx="101200" cy="1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7"/>
          <p:cNvSpPr/>
          <p:nvPr/>
        </p:nvSpPr>
        <p:spPr>
          <a:xfrm>
            <a:off x="794225" y="3558151"/>
            <a:ext cx="220266" cy="219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81B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47"/>
          <p:cNvPicPr preferRelativeResize="0"/>
          <p:nvPr/>
        </p:nvPicPr>
        <p:blipFill rotWithShape="1">
          <a:blip r:embed="rId3">
            <a:alphaModFix/>
          </a:blip>
          <a:srcRect l="18818" t="16949" r="20321" b="10243"/>
          <a:stretch/>
        </p:blipFill>
        <p:spPr>
          <a:xfrm>
            <a:off x="853773" y="3610311"/>
            <a:ext cx="101200" cy="1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7"/>
          <p:cNvPicPr preferRelativeResize="0"/>
          <p:nvPr/>
        </p:nvPicPr>
        <p:blipFill rotWithShape="1">
          <a:blip r:embed="rId4">
            <a:alphaModFix/>
          </a:blip>
          <a:srcRect r="6812" b="4306"/>
          <a:stretch/>
        </p:blipFill>
        <p:spPr>
          <a:xfrm>
            <a:off x="6624988" y="660850"/>
            <a:ext cx="1978275" cy="1952350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5" name="Google Shape;465;p47"/>
          <p:cNvPicPr preferRelativeResize="0"/>
          <p:nvPr/>
        </p:nvPicPr>
        <p:blipFill rotWithShape="1">
          <a:blip r:embed="rId5">
            <a:alphaModFix/>
          </a:blip>
          <a:srcRect l="7321"/>
          <a:stretch/>
        </p:blipFill>
        <p:spPr>
          <a:xfrm>
            <a:off x="4623675" y="572650"/>
            <a:ext cx="2122800" cy="1952350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6" name="Google Shape;466;p47"/>
          <p:cNvPicPr preferRelativeResize="0"/>
          <p:nvPr/>
        </p:nvPicPr>
        <p:blipFill rotWithShape="1">
          <a:blip r:embed="rId6">
            <a:alphaModFix/>
          </a:blip>
          <a:srcRect l="5421" t="6664" r="10650" b="8221"/>
          <a:stretch/>
        </p:blipFill>
        <p:spPr>
          <a:xfrm>
            <a:off x="5882550" y="2690613"/>
            <a:ext cx="1731000" cy="2014437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1">
      <a:dk1>
        <a:srgbClr val="181B1D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785448"/>
      </a:accent6>
      <a:hlink>
        <a:srgbClr val="1EA185"/>
      </a:hlink>
      <a:folHlink>
        <a:srgbClr val="1EA1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On-screen Show (16:9)</PresentationFormat>
  <Paragraphs>189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Poppins Thin</vt:lpstr>
      <vt:lpstr>Poppins</vt:lpstr>
      <vt:lpstr>Lato Light</vt:lpstr>
      <vt:lpstr>Gill Sans</vt:lpstr>
      <vt:lpstr>Didact Gothic</vt:lpstr>
      <vt:lpstr>Calibri</vt:lpstr>
      <vt:lpstr>Poppins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Holm</dc:creator>
  <cp:lastModifiedBy>John Holm</cp:lastModifiedBy>
  <cp:revision>1</cp:revision>
  <dcterms:modified xsi:type="dcterms:W3CDTF">2021-01-12T22:35:49Z</dcterms:modified>
</cp:coreProperties>
</file>